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8"/>
  </p:notesMasterIdLst>
  <p:sldIdLst>
    <p:sldId id="256" r:id="rId2"/>
    <p:sldId id="280" r:id="rId3"/>
    <p:sldId id="324" r:id="rId4"/>
    <p:sldId id="325" r:id="rId5"/>
    <p:sldId id="326" r:id="rId6"/>
    <p:sldId id="327" r:id="rId7"/>
    <p:sldId id="328" r:id="rId8"/>
    <p:sldId id="329" r:id="rId9"/>
    <p:sldId id="330" r:id="rId10"/>
    <p:sldId id="331" r:id="rId11"/>
    <p:sldId id="332" r:id="rId12"/>
    <p:sldId id="358" r:id="rId13"/>
    <p:sldId id="359" r:id="rId14"/>
    <p:sldId id="360" r:id="rId15"/>
    <p:sldId id="361" r:id="rId16"/>
    <p:sldId id="362" r:id="rId17"/>
    <p:sldId id="363" r:id="rId18"/>
    <p:sldId id="334" r:id="rId19"/>
    <p:sldId id="356"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64" r:id="rId34"/>
    <p:sldId id="354" r:id="rId35"/>
    <p:sldId id="353" r:id="rId36"/>
    <p:sldId id="357" r:id="rId37"/>
  </p:sldIdLst>
  <p:sldSz cx="9144000" cy="6858000" type="screen4x3"/>
  <p:notesSz cx="6950075" cy="9236075"/>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7" autoAdjust="0"/>
  </p:normalViewPr>
  <p:slideViewPr>
    <p:cSldViewPr>
      <p:cViewPr varScale="1">
        <p:scale>
          <a:sx n="98" d="100"/>
          <a:sy n="98" d="100"/>
        </p:scale>
        <p:origin x="-27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8E1E15C4-066B-4DB7-870D-05148D540B83}" type="datetimeFigureOut">
              <a:rPr lang="en-US" smtClean="0"/>
              <a:pPr/>
              <a:t>1/26/2015</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83897C84-D20D-4BBF-A0AD-42985730412A}" type="slidenum">
              <a:rPr lang="en-US" smtClean="0"/>
              <a:pPr/>
              <a:t>‹#›</a:t>
            </a:fld>
            <a:endParaRPr lang="en-US"/>
          </a:p>
        </p:txBody>
      </p:sp>
    </p:spTree>
    <p:extLst>
      <p:ext uri="{BB962C8B-B14F-4D97-AF65-F5344CB8AC3E}">
        <p14:creationId xmlns:p14="http://schemas.microsoft.com/office/powerpoint/2010/main" xmlns="" val="553349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897C84-D20D-4BBF-A0AD-42985730412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897C84-D20D-4BBF-A0AD-42985730412A}" type="slidenum">
              <a:rPr lang="en-US" smtClean="0"/>
              <a:pPr/>
              <a:t>32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897C84-D20D-4BBF-A0AD-42985730412A}" type="slidenum">
              <a:rPr lang="en-US" smtClean="0"/>
              <a:pPr/>
              <a:t>35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1859" indent="-284219">
              <a:defRPr>
                <a:solidFill>
                  <a:schemeClr val="tx1"/>
                </a:solidFill>
                <a:latin typeface="Arial" pitchFamily="34" charset="0"/>
              </a:defRPr>
            </a:lvl2pPr>
            <a:lvl3pPr marL="1141693" indent="-228017">
              <a:defRPr>
                <a:solidFill>
                  <a:schemeClr val="tx1"/>
                </a:solidFill>
                <a:latin typeface="Arial" pitchFamily="34" charset="0"/>
              </a:defRPr>
            </a:lvl3pPr>
            <a:lvl4pPr marL="1599333" indent="-228017">
              <a:defRPr>
                <a:solidFill>
                  <a:schemeClr val="tx1"/>
                </a:solidFill>
                <a:latin typeface="Arial" pitchFamily="34" charset="0"/>
              </a:defRPr>
            </a:lvl4pPr>
            <a:lvl5pPr marL="2056974" indent="-228017">
              <a:defRPr>
                <a:solidFill>
                  <a:schemeClr val="tx1"/>
                </a:solidFill>
                <a:latin typeface="Arial" pitchFamily="34" charset="0"/>
              </a:defRPr>
            </a:lvl5pPr>
            <a:lvl6pPr marL="2519432" indent="-228017" eaLnBrk="0" fontAlgn="base" hangingPunct="0">
              <a:spcBef>
                <a:spcPct val="0"/>
              </a:spcBef>
              <a:spcAft>
                <a:spcPct val="0"/>
              </a:spcAft>
              <a:defRPr>
                <a:solidFill>
                  <a:schemeClr val="tx1"/>
                </a:solidFill>
                <a:latin typeface="Arial" pitchFamily="34" charset="0"/>
              </a:defRPr>
            </a:lvl6pPr>
            <a:lvl7pPr marL="2981890" indent="-228017" eaLnBrk="0" fontAlgn="base" hangingPunct="0">
              <a:spcBef>
                <a:spcPct val="0"/>
              </a:spcBef>
              <a:spcAft>
                <a:spcPct val="0"/>
              </a:spcAft>
              <a:defRPr>
                <a:solidFill>
                  <a:schemeClr val="tx1"/>
                </a:solidFill>
                <a:latin typeface="Arial" pitchFamily="34" charset="0"/>
              </a:defRPr>
            </a:lvl7pPr>
            <a:lvl8pPr marL="3444348" indent="-228017" eaLnBrk="0" fontAlgn="base" hangingPunct="0">
              <a:spcBef>
                <a:spcPct val="0"/>
              </a:spcBef>
              <a:spcAft>
                <a:spcPct val="0"/>
              </a:spcAft>
              <a:defRPr>
                <a:solidFill>
                  <a:schemeClr val="tx1"/>
                </a:solidFill>
                <a:latin typeface="Arial" pitchFamily="34" charset="0"/>
              </a:defRPr>
            </a:lvl8pPr>
            <a:lvl9pPr marL="3906805" indent="-228017" eaLnBrk="0" fontAlgn="base" hangingPunct="0">
              <a:spcBef>
                <a:spcPct val="0"/>
              </a:spcBef>
              <a:spcAft>
                <a:spcPct val="0"/>
              </a:spcAft>
              <a:defRPr>
                <a:solidFill>
                  <a:schemeClr val="tx1"/>
                </a:solidFill>
                <a:latin typeface="Arial" pitchFamily="34" charset="0"/>
              </a:defRPr>
            </a:lvl9pPr>
          </a:lstStyle>
          <a:p>
            <a:fld id="{C383FE2D-5774-4ED5-86EC-CFFA634F0359}" type="slidenum">
              <a:rPr lang="en-US" altLang="en-US" smtClean="0"/>
              <a:pPr/>
              <a:t>36</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897C84-D20D-4BBF-A0AD-42985730412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897C84-D20D-4BBF-A0AD-42985730412A}"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60CB63-D85B-49A3-91FA-9D9F2D19570F}"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25">
              <a:defRPr sz="1600" b="1">
                <a:solidFill>
                  <a:schemeClr val="tx1"/>
                </a:solidFill>
                <a:latin typeface="Arial" charset="0"/>
              </a:defRPr>
            </a:lvl1pPr>
            <a:lvl2pPr marL="742898" indent="-285731" defTabSz="903225">
              <a:defRPr sz="1600" b="1">
                <a:solidFill>
                  <a:schemeClr val="tx1"/>
                </a:solidFill>
                <a:latin typeface="Arial" charset="0"/>
              </a:defRPr>
            </a:lvl2pPr>
            <a:lvl3pPr marL="1142920" indent="-228585" defTabSz="903225">
              <a:defRPr sz="1600" b="1">
                <a:solidFill>
                  <a:schemeClr val="tx1"/>
                </a:solidFill>
                <a:latin typeface="Arial" charset="0"/>
              </a:defRPr>
            </a:lvl3pPr>
            <a:lvl4pPr marL="1600088" indent="-228585" defTabSz="903225">
              <a:defRPr sz="1600" b="1">
                <a:solidFill>
                  <a:schemeClr val="tx1"/>
                </a:solidFill>
                <a:latin typeface="Arial" charset="0"/>
              </a:defRPr>
            </a:lvl4pPr>
            <a:lvl5pPr marL="2057256" indent="-228585" defTabSz="903225">
              <a:defRPr sz="1600" b="1">
                <a:solidFill>
                  <a:schemeClr val="tx1"/>
                </a:solidFill>
                <a:latin typeface="Arial" charset="0"/>
              </a:defRPr>
            </a:lvl5pPr>
            <a:lvl6pPr marL="2514424" indent="-228585" defTabSz="903225" eaLnBrk="0" fontAlgn="base" hangingPunct="0">
              <a:spcBef>
                <a:spcPct val="0"/>
              </a:spcBef>
              <a:spcAft>
                <a:spcPct val="0"/>
              </a:spcAft>
              <a:defRPr sz="1600" b="1">
                <a:solidFill>
                  <a:schemeClr val="tx1"/>
                </a:solidFill>
                <a:latin typeface="Arial" charset="0"/>
              </a:defRPr>
            </a:lvl6pPr>
            <a:lvl7pPr marL="2971592" indent="-228585" defTabSz="903225" eaLnBrk="0" fontAlgn="base" hangingPunct="0">
              <a:spcBef>
                <a:spcPct val="0"/>
              </a:spcBef>
              <a:spcAft>
                <a:spcPct val="0"/>
              </a:spcAft>
              <a:defRPr sz="1600" b="1">
                <a:solidFill>
                  <a:schemeClr val="tx1"/>
                </a:solidFill>
                <a:latin typeface="Arial" charset="0"/>
              </a:defRPr>
            </a:lvl7pPr>
            <a:lvl8pPr marL="3428760" indent="-228585" defTabSz="903225" eaLnBrk="0" fontAlgn="base" hangingPunct="0">
              <a:spcBef>
                <a:spcPct val="0"/>
              </a:spcBef>
              <a:spcAft>
                <a:spcPct val="0"/>
              </a:spcAft>
              <a:defRPr sz="1600" b="1">
                <a:solidFill>
                  <a:schemeClr val="tx1"/>
                </a:solidFill>
                <a:latin typeface="Arial" charset="0"/>
              </a:defRPr>
            </a:lvl8pPr>
            <a:lvl9pPr marL="3885928" indent="-228585" defTabSz="903225" eaLnBrk="0" fontAlgn="base" hangingPunct="0">
              <a:spcBef>
                <a:spcPct val="0"/>
              </a:spcBef>
              <a:spcAft>
                <a:spcPct val="0"/>
              </a:spcAft>
              <a:defRPr sz="1600" b="1">
                <a:solidFill>
                  <a:schemeClr val="tx1"/>
                </a:solidFill>
                <a:latin typeface="Arial" charset="0"/>
              </a:defRPr>
            </a:lvl9pPr>
          </a:lstStyle>
          <a:p>
            <a:fld id="{8FA391DB-6F7C-4248-9902-0B60E20C94E9}" type="slidenum">
              <a:rPr lang="en-US" altLang="en-US" sz="1200" b="0">
                <a:latin typeface="Tahoma" pitchFamily="34" charset="0"/>
              </a:rPr>
              <a:pPr/>
              <a:t>15</a:t>
            </a:fld>
            <a:endParaRPr lang="en-US" altLang="en-US" sz="1200" b="0">
              <a:latin typeface="Tahoma"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633">
              <a:defRPr/>
            </a:pPr>
            <a:r>
              <a:rPr lang="en-US" dirty="0" smtClean="0"/>
              <a:t>MOA – system of procedures and activities to assure compliance with nondiscrimination requirements.</a:t>
            </a:r>
          </a:p>
          <a:p>
            <a:endParaRPr lang="en-US" dirty="0"/>
          </a:p>
        </p:txBody>
      </p:sp>
      <p:sp>
        <p:nvSpPr>
          <p:cNvPr id="4" name="Slide Number Placeholder 3"/>
          <p:cNvSpPr>
            <a:spLocks noGrp="1"/>
          </p:cNvSpPr>
          <p:nvPr>
            <p:ph type="sldNum" sz="quarter" idx="10"/>
          </p:nvPr>
        </p:nvSpPr>
        <p:spPr/>
        <p:txBody>
          <a:bodyPr/>
          <a:lstStyle/>
          <a:p>
            <a:fld id="{83897C84-D20D-4BBF-A0AD-42985730412A}"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897C84-D20D-4BBF-A0AD-42985730412A}"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33733A-4213-46B3-8292-1DCBF13BD5B0}" type="slidenum">
              <a:rPr lang="en-US" smtClean="0"/>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3897C84-D20D-4BBF-A0AD-42985730412A}"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9D107C7-2AD2-44E1-AA18-3A0609D78760}" type="datetime1">
              <a:rPr lang="en-US" smtClean="0"/>
              <a:pPr/>
              <a:t>1/26/2015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8837356-3A82-4B30-A5CF-261F865EB25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E37E51-484F-4F27-81C1-0A6FB0E1F244}" type="datetime1">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37356-3A82-4B30-A5CF-261F865EB2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D79640-841C-41D3-A90F-CCD0B5891CFE}" type="datetime1">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37356-3A82-4B30-A5CF-261F865EB2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pPr lvl="0"/>
            <a:endParaRPr lang="en-US" noProof="0" smtClean="0"/>
          </a:p>
        </p:txBody>
      </p:sp>
      <p:sp>
        <p:nvSpPr>
          <p:cNvPr id="4" name="Rectangle 12"/>
          <p:cNvSpPr>
            <a:spLocks noGrp="1" noChangeArrowheads="1"/>
          </p:cNvSpPr>
          <p:nvPr>
            <p:ph type="dt" sz="quarter" idx="10"/>
          </p:nvPr>
        </p:nvSpPr>
        <p:spPr>
          <a:ln/>
        </p:spPr>
        <p:txBody>
          <a:bodyPr/>
          <a:lstStyle>
            <a:lvl1pPr>
              <a:defRPr/>
            </a:lvl1pPr>
          </a:lstStyle>
          <a:p>
            <a:pPr>
              <a:defRPr/>
            </a:pPr>
            <a:fld id="{DFD40322-A642-4CCE-AE19-E318A106BB97}" type="datetime1">
              <a:rPr lang="en-US" smtClean="0"/>
              <a:pPr>
                <a:defRPr/>
              </a:pPr>
              <a:t>1/26/2015</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6C0E16D0-0335-461B-9655-A58544DBB4CB}"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FEAEA35-29FD-4880-9D08-72670ABD724A}" type="datetime1">
              <a:rPr lang="en-US" smtClean="0"/>
              <a:pPr/>
              <a:t>1/26/2015</a:t>
            </a:fld>
            <a:endParaRPr lang="en-US"/>
          </a:p>
        </p:txBody>
      </p:sp>
      <p:sp>
        <p:nvSpPr>
          <p:cNvPr id="9" name="Slide Number Placeholder 8"/>
          <p:cNvSpPr>
            <a:spLocks noGrp="1"/>
          </p:cNvSpPr>
          <p:nvPr>
            <p:ph type="sldNum" sz="quarter" idx="15"/>
          </p:nvPr>
        </p:nvSpPr>
        <p:spPr/>
        <p:txBody>
          <a:bodyPr rtlCol="0"/>
          <a:lstStyle/>
          <a:p>
            <a:fld id="{E8837356-3A82-4B30-A5CF-261F865EB25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AEC9DCA-9A98-4D41-B81D-B364E4A5E7BD}" type="datetime1">
              <a:rPr lang="en-US" smtClean="0"/>
              <a:pPr/>
              <a:t>1/26/2015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8837356-3A82-4B30-A5CF-261F865EB25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C1C4AB1-DAA8-4A72-B9A8-1E175866F711}" type="datetime1">
              <a:rPr lang="en-US" smtClean="0"/>
              <a:pPr/>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37356-3A82-4B30-A5CF-261F865EB25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4E4340F-15B9-49B0-8641-E16A4B5C5422}" type="datetime1">
              <a:rPr lang="en-US" smtClean="0"/>
              <a:pPr/>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37356-3A82-4B30-A5CF-261F865EB25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951E73D-6D6C-468B-8B60-44A937B5D73A}" type="datetime1">
              <a:rPr lang="en-US" smtClean="0"/>
              <a:pPr/>
              <a:t>1/26/2015</a:t>
            </a:fld>
            <a:endParaRPr lang="en-US"/>
          </a:p>
        </p:txBody>
      </p:sp>
      <p:sp>
        <p:nvSpPr>
          <p:cNvPr id="7" name="Slide Number Placeholder 6"/>
          <p:cNvSpPr>
            <a:spLocks noGrp="1"/>
          </p:cNvSpPr>
          <p:nvPr>
            <p:ph type="sldNum" sz="quarter" idx="11"/>
          </p:nvPr>
        </p:nvSpPr>
        <p:spPr/>
        <p:txBody>
          <a:bodyPr rtlCol="0"/>
          <a:lstStyle/>
          <a:p>
            <a:fld id="{E8837356-3A82-4B30-A5CF-261F865EB25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3F3D3-F1E4-48D1-8C38-9F19934517C5}" type="datetime1">
              <a:rPr lang="en-US" smtClean="0"/>
              <a:pPr/>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37356-3A82-4B30-A5CF-261F865EB2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FD5F232-CBFE-4B3E-A4F6-225161502A76}" type="datetime1">
              <a:rPr lang="en-US" smtClean="0"/>
              <a:pPr/>
              <a:t>1/26/2015</a:t>
            </a:fld>
            <a:endParaRPr lang="en-US"/>
          </a:p>
        </p:txBody>
      </p:sp>
      <p:sp>
        <p:nvSpPr>
          <p:cNvPr id="22" name="Slide Number Placeholder 21"/>
          <p:cNvSpPr>
            <a:spLocks noGrp="1"/>
          </p:cNvSpPr>
          <p:nvPr>
            <p:ph type="sldNum" sz="quarter" idx="15"/>
          </p:nvPr>
        </p:nvSpPr>
        <p:spPr/>
        <p:txBody>
          <a:bodyPr rtlCol="0"/>
          <a:lstStyle/>
          <a:p>
            <a:fld id="{E8837356-3A82-4B30-A5CF-261F865EB25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E64FF7A-3E2E-4C6C-9B9C-826BE7D18F49}" type="datetime1">
              <a:rPr lang="en-US" smtClean="0"/>
              <a:pPr/>
              <a:t>1/26/2015</a:t>
            </a:fld>
            <a:endParaRPr lang="en-US"/>
          </a:p>
        </p:txBody>
      </p:sp>
      <p:sp>
        <p:nvSpPr>
          <p:cNvPr id="18" name="Slide Number Placeholder 17"/>
          <p:cNvSpPr>
            <a:spLocks noGrp="1"/>
          </p:cNvSpPr>
          <p:nvPr>
            <p:ph type="sldNum" sz="quarter" idx="11"/>
          </p:nvPr>
        </p:nvSpPr>
        <p:spPr/>
        <p:txBody>
          <a:bodyPr rtlCol="0"/>
          <a:lstStyle/>
          <a:p>
            <a:fld id="{E8837356-3A82-4B30-A5CF-261F865EB25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5ED4810-E7A2-45B7-9430-7F602CA8B84E}" type="datetime1">
              <a:rPr lang="en-US" smtClean="0"/>
              <a:pPr/>
              <a:t>1/26/2015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8837356-3A82-4B30-A5CF-261F865EB2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ohamed.dumbuya@dot.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w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wmf"/><Relationship Id="rId5" Type="http://schemas.openxmlformats.org/officeDocument/2006/relationships/image" Target="../media/image21.emf"/><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emf"/><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wsdot.wa.gov/publications/manuals/fulltext/M36-63/Lag28.pdf" TargetMode="External"/><Relationship Id="rId2" Type="http://schemas.openxmlformats.org/officeDocument/2006/relationships/hyperlink" Target="http://www.fhwa.dot.gov/federalaid/lpa/index.cfm" TargetMode="Externa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hyperlink" Target="http://www.justice.gov/crt/about/cor/coord/vimanual.php"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emf"/><Relationship Id="rId7" Type="http://schemas.openxmlformats.org/officeDocument/2006/relationships/hyperlink" Target="http://www.google.com/url?url=http://mashable.com/category/mahalo/&amp;rct=j&amp;frm=1&amp;q=&amp;esrc=s&amp;sa=U&amp;ei=EWrCVLGND9CwsATN14IQ&amp;ved=0CCAQ9QEwBQ&amp;usg=AFQjCNGPvZzqgouTXcdDG0Gp9UaakB_O-Q" TargetMode="External"/><Relationship Id="rId12"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emf"/><Relationship Id="rId11" Type="http://schemas.openxmlformats.org/officeDocument/2006/relationships/hyperlink" Target="http://www.google.com/url?url=http://www.debhathaway.com/tag/thank-you-note/&amp;rct=j&amp;frm=1&amp;q=&amp;esrc=s&amp;sa=U&amp;ei=C23CVIWcAfT7sASuzICgAQ&amp;ved=0CBYQ9QEwAA&amp;usg=AFQjCNG7hVcTAVMK1HsQC1eCBGC0z-UDpQ" TargetMode="External"/><Relationship Id="rId5" Type="http://schemas.openxmlformats.org/officeDocument/2006/relationships/image" Target="../media/image41.emf"/><Relationship Id="rId10" Type="http://schemas.openxmlformats.org/officeDocument/2006/relationships/image" Target="../media/image44.jpeg"/><Relationship Id="rId4" Type="http://schemas.openxmlformats.org/officeDocument/2006/relationships/image" Target="../media/image40.emf"/><Relationship Id="rId9" Type="http://schemas.openxmlformats.org/officeDocument/2006/relationships/hyperlink" Target="http://www.google.com/url?url=http://imgarcade.com/1/japanese-thank-you/&amp;rct=j&amp;frm=1&amp;q=&amp;esrc=s&amp;sa=U&amp;ei=GGzCVLfFFu2xsAS-lYDQAg&amp;ved=0CCIQ9QEwBjgU&amp;usg=AFQjCNEGGpzgMIxVvDlnO6h0667nEyUng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hyperlink" Target="http://en.wikipedia.org/wiki/File:Plastic_tubing.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hyperlink" Target="http://upload.wikimedia.org/wikipedia/commons/6/6e/Birmingham_panorama.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686800" cy="1600200"/>
          </a:xfrm>
        </p:spPr>
        <p:txBody>
          <a:bodyPr>
            <a:normAutofit/>
          </a:bodyPr>
          <a:lstStyle/>
          <a:p>
            <a:r>
              <a:rPr lang="en-US" sz="2800" dirty="0" err="1"/>
              <a:t>Subrecipients</a:t>
            </a:r>
            <a:r>
              <a:rPr lang="en-US" sz="2800" dirty="0"/>
              <a:t>/Local Public Agencies </a:t>
            </a:r>
            <a:r>
              <a:rPr lang="en-US" sz="2800" dirty="0" smtClean="0"/>
              <a:t>(LPAs) Title </a:t>
            </a:r>
            <a:r>
              <a:rPr lang="en-US" sz="2800" dirty="0"/>
              <a:t>VI Program Responsibilities </a:t>
            </a:r>
          </a:p>
        </p:txBody>
      </p:sp>
      <p:sp>
        <p:nvSpPr>
          <p:cNvPr id="3" name="Subtitle 2"/>
          <p:cNvSpPr>
            <a:spLocks noGrp="1"/>
          </p:cNvSpPr>
          <p:nvPr>
            <p:ph type="subTitle" idx="1"/>
          </p:nvPr>
        </p:nvSpPr>
        <p:spPr>
          <a:xfrm>
            <a:off x="2286000" y="3733800"/>
            <a:ext cx="6629400" cy="2895600"/>
          </a:xfrm>
        </p:spPr>
        <p:txBody>
          <a:bodyPr>
            <a:normAutofit fontScale="70000" lnSpcReduction="20000"/>
          </a:bodyPr>
          <a:lstStyle/>
          <a:p>
            <a:pPr algn="ctr"/>
            <a:r>
              <a:rPr lang="en-US" altLang="en-US" sz="2800" dirty="0">
                <a:solidFill>
                  <a:srgbClr val="FF0000"/>
                </a:solidFill>
              </a:rPr>
              <a:t>2015 HDOT Civil Rights Symposium</a:t>
            </a:r>
          </a:p>
          <a:p>
            <a:pPr algn="ctr"/>
            <a:endParaRPr lang="en-US" altLang="en-US" dirty="0">
              <a:solidFill>
                <a:srgbClr val="00B050"/>
              </a:solidFill>
            </a:endParaRPr>
          </a:p>
          <a:p>
            <a:pPr algn="ctr"/>
            <a:r>
              <a:rPr lang="en-US" altLang="en-US" sz="2400" dirty="0">
                <a:solidFill>
                  <a:srgbClr val="3333FF"/>
                </a:solidFill>
              </a:rPr>
              <a:t>Wednesday January 28, 2015</a:t>
            </a:r>
          </a:p>
          <a:p>
            <a:pPr algn="ctr"/>
            <a:r>
              <a:rPr lang="en-US" altLang="en-US" sz="2400" dirty="0">
                <a:solidFill>
                  <a:srgbClr val="3333FF"/>
                </a:solidFill>
              </a:rPr>
              <a:t>Honolulu International Airport Interisland Conference </a:t>
            </a:r>
            <a:r>
              <a:rPr lang="en-US" altLang="en-US" sz="2400" dirty="0" smtClean="0">
                <a:solidFill>
                  <a:srgbClr val="3333FF"/>
                </a:solidFill>
              </a:rPr>
              <a:t>Center</a:t>
            </a:r>
          </a:p>
          <a:p>
            <a:pPr algn="ctr"/>
            <a:endParaRPr lang="en-US" altLang="en-US" dirty="0" smtClean="0"/>
          </a:p>
          <a:p>
            <a:pPr algn="ctr"/>
            <a:r>
              <a:rPr lang="en-US" altLang="en-US" dirty="0" smtClean="0"/>
              <a:t>by</a:t>
            </a:r>
          </a:p>
          <a:p>
            <a:endParaRPr lang="en-US" sz="2300" dirty="0" smtClean="0"/>
          </a:p>
          <a:p>
            <a:pPr algn="ctr">
              <a:lnSpc>
                <a:spcPct val="80000"/>
              </a:lnSpc>
            </a:pPr>
            <a:r>
              <a:rPr lang="en-US" sz="2300" dirty="0" smtClean="0"/>
              <a:t>Mohamed </a:t>
            </a:r>
            <a:r>
              <a:rPr lang="en-US" sz="2300" dirty="0" err="1" smtClean="0"/>
              <a:t>Sulaiman</a:t>
            </a:r>
            <a:r>
              <a:rPr lang="en-US" sz="2300" dirty="0" smtClean="0"/>
              <a:t> Dumbuya</a:t>
            </a:r>
          </a:p>
          <a:p>
            <a:pPr algn="ctr">
              <a:lnSpc>
                <a:spcPct val="80000"/>
              </a:lnSpc>
            </a:pPr>
            <a:r>
              <a:rPr lang="en-US" sz="2300" dirty="0" smtClean="0"/>
              <a:t>FHWA Resource Center Civil Rights Title VI Specialist</a:t>
            </a:r>
          </a:p>
          <a:p>
            <a:pPr algn="ctr">
              <a:lnSpc>
                <a:spcPct val="80000"/>
              </a:lnSpc>
            </a:pPr>
            <a:r>
              <a:rPr lang="en-US" sz="2300" dirty="0" smtClean="0">
                <a:hlinkClick r:id="rId3"/>
              </a:rPr>
              <a:t>mohamed.dumbuya@dot.gov</a:t>
            </a:r>
            <a:endParaRPr lang="en-US" sz="2300" dirty="0" smtClean="0"/>
          </a:p>
          <a:p>
            <a:pPr>
              <a:lnSpc>
                <a:spcPct val="80000"/>
              </a:lnSpc>
            </a:pPr>
            <a:endParaRPr lang="en-US" dirty="0" smtClean="0"/>
          </a:p>
          <a:p>
            <a:pPr>
              <a:lnSpc>
                <a:spcPct val="80000"/>
              </a:lnSpc>
            </a:pPr>
            <a:endParaRPr lang="en-US" dirty="0"/>
          </a:p>
          <a:p>
            <a:pPr>
              <a:lnSpc>
                <a:spcPct val="80000"/>
              </a:lnSpc>
            </a:pPr>
            <a:endParaRPr lang="en-US" dirty="0" smtClean="0"/>
          </a:p>
          <a:p>
            <a:endParaRPr lang="en-US" dirty="0"/>
          </a:p>
        </p:txBody>
      </p:sp>
      <p:sp>
        <p:nvSpPr>
          <p:cNvPr id="8" name="Slide Number Placeholder 7"/>
          <p:cNvSpPr>
            <a:spLocks noGrp="1"/>
          </p:cNvSpPr>
          <p:nvPr>
            <p:ph type="sldNum" sz="quarter" idx="12"/>
          </p:nvPr>
        </p:nvSpPr>
        <p:spPr/>
        <p:txBody>
          <a:bodyPr/>
          <a:lstStyle/>
          <a:p>
            <a:fld id="{E8837356-3A82-4B30-A5CF-261F865EB250}" type="slidenum">
              <a:rPr lang="en-US" smtClean="0"/>
              <a:pPr/>
              <a:t>1</a:t>
            </a:fld>
            <a:endParaRPr lang="en-US"/>
          </a:p>
        </p:txBody>
      </p:sp>
      <p:pic>
        <p:nvPicPr>
          <p:cNvPr id="1026" name="Picture 2"/>
          <p:cNvPicPr>
            <a:picLocks noChangeAspect="1" noChangeArrowheads="1"/>
          </p:cNvPicPr>
          <p:nvPr/>
        </p:nvPicPr>
        <p:blipFill>
          <a:blip r:embed="rId4" cstate="print"/>
          <a:srcRect/>
          <a:stretch>
            <a:fillRect/>
          </a:stretch>
        </p:blipFill>
        <p:spPr bwMode="auto">
          <a:xfrm>
            <a:off x="6858000" y="685800"/>
            <a:ext cx="1714500" cy="657225"/>
          </a:xfrm>
          <a:prstGeom prst="rect">
            <a:avLst/>
          </a:prstGeom>
          <a:noFill/>
          <a:ln w="9525">
            <a:noFill/>
            <a:miter lim="800000"/>
            <a:headEnd/>
            <a:tailEnd/>
          </a:ln>
        </p:spPr>
      </p:pic>
      <p:sp>
        <p:nvSpPr>
          <p:cNvPr id="1027" name="Rectangle 3"/>
          <p:cNvSpPr>
            <a:spLocks noChangeArrowheads="1"/>
          </p:cNvSpPr>
          <p:nvPr/>
        </p:nvSpPr>
        <p:spPr bwMode="auto">
          <a:xfrm>
            <a:off x="1295400" y="826891"/>
            <a:ext cx="32004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Rounded MT Bold" pitchFamily="34" charset="0"/>
                <a:ea typeface="Times New Roman" pitchFamily="18" charset="0"/>
              </a:rPr>
              <a:t>U. S. Department of Transportation</a:t>
            </a:r>
            <a:endParaRPr kumimoji="0" lang="en-US" sz="1400" b="1" i="0" u="none" strike="noStrike" cap="none" normalizeH="0" baseline="0" dirty="0" smtClean="0">
              <a:ln>
                <a:noFill/>
              </a:ln>
              <a:solidFill>
                <a:schemeClr val="tx1"/>
              </a:solidFill>
              <a:effectLst/>
              <a:latin typeface="Arial Rounded MT Bold"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Rounded MT Bold" pitchFamily="34" charset="0"/>
                <a:ea typeface="Times New Roman" pitchFamily="18" charset="0"/>
                <a:cs typeface="Times New Roman" pitchFamily="18" charset="0"/>
              </a:rPr>
              <a:t>Federal Highway Administration</a:t>
            </a:r>
            <a:r>
              <a:rPr kumimoji="0" lang="en-US" sz="6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028" name="Picture 4" descr="DOT"/>
          <p:cNvPicPr>
            <a:picLocks noChangeAspect="1" noChangeArrowheads="1"/>
          </p:cNvPicPr>
          <p:nvPr/>
        </p:nvPicPr>
        <p:blipFill>
          <a:blip r:embed="rId5" cstate="print"/>
          <a:srcRect/>
          <a:stretch>
            <a:fillRect/>
          </a:stretch>
        </p:blipFill>
        <p:spPr bwMode="auto">
          <a:xfrm>
            <a:off x="685800" y="760984"/>
            <a:ext cx="638175" cy="6296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28612"/>
            <a:ext cx="7467600" cy="738188"/>
          </a:xfrm>
        </p:spPr>
        <p:txBody>
          <a:bodyPr>
            <a:noAutofit/>
          </a:bodyPr>
          <a:lstStyle/>
          <a:p>
            <a:pPr algn="ctr"/>
            <a:r>
              <a:rPr lang="en-US" sz="2800" b="1" dirty="0" smtClean="0"/>
              <a:t>Civil Rights Restoration Act of 1987</a:t>
            </a:r>
            <a:endParaRPr lang="en-US" sz="2800" dirty="0"/>
          </a:p>
        </p:txBody>
      </p:sp>
      <p:sp>
        <p:nvSpPr>
          <p:cNvPr id="4" name="Content Placeholder 3"/>
          <p:cNvSpPr>
            <a:spLocks noGrp="1"/>
          </p:cNvSpPr>
          <p:nvPr>
            <p:ph sz="quarter" idx="1"/>
          </p:nvPr>
        </p:nvSpPr>
        <p:spPr>
          <a:xfrm>
            <a:off x="152400" y="1676400"/>
            <a:ext cx="4267200" cy="4953000"/>
          </a:xfrm>
        </p:spPr>
        <p:txBody>
          <a:bodyPr>
            <a:normAutofit/>
          </a:bodyPr>
          <a:lstStyle/>
          <a:p>
            <a:r>
              <a:rPr lang="en-US" dirty="0" smtClean="0"/>
              <a:t>Direct response to</a:t>
            </a:r>
            <a:r>
              <a:rPr lang="en-US" b="1" dirty="0" smtClean="0"/>
              <a:t> the 1984 Supreme Court decision in the Grove City College vs. Bell case</a:t>
            </a:r>
            <a:r>
              <a:rPr lang="en-US" dirty="0" smtClean="0"/>
              <a:t> </a:t>
            </a:r>
            <a:r>
              <a:rPr lang="en-US" sz="2000" dirty="0" smtClean="0">
                <a:solidFill>
                  <a:srgbClr val="FF0000"/>
                </a:solidFill>
              </a:rPr>
              <a:t>(465 U.S. 555)</a:t>
            </a:r>
          </a:p>
          <a:p>
            <a:pPr>
              <a:buNone/>
            </a:pPr>
            <a:endParaRPr lang="en-US" sz="2000" dirty="0" smtClean="0">
              <a:solidFill>
                <a:srgbClr val="FF0000"/>
              </a:solidFill>
            </a:endParaRPr>
          </a:p>
          <a:p>
            <a:r>
              <a:rPr lang="en-US" dirty="0" smtClean="0"/>
              <a:t>Restored the original intent of Title VI to </a:t>
            </a:r>
            <a:r>
              <a:rPr lang="en-US" b="1" dirty="0" smtClean="0"/>
              <a:t>include all programs and activities</a:t>
            </a:r>
            <a:r>
              <a:rPr lang="en-US" dirty="0" smtClean="0"/>
              <a:t> of Federal-aid recipients and contractors </a:t>
            </a:r>
            <a:r>
              <a:rPr lang="en-US" b="1" dirty="0" smtClean="0"/>
              <a:t>whether federally funded or not</a:t>
            </a:r>
            <a:endParaRPr lang="en-US" dirty="0" smtClean="0"/>
          </a:p>
          <a:p>
            <a:pPr>
              <a:buNone/>
            </a:pPr>
            <a:endParaRPr lang="en-US" dirty="0"/>
          </a:p>
        </p:txBody>
      </p:sp>
      <p:sp>
        <p:nvSpPr>
          <p:cNvPr id="5" name="Content Placeholder 4"/>
          <p:cNvSpPr>
            <a:spLocks noGrp="1"/>
          </p:cNvSpPr>
          <p:nvPr>
            <p:ph sz="quarter" idx="2"/>
          </p:nvPr>
        </p:nvSpPr>
        <p:spPr>
          <a:xfrm>
            <a:off x="5029200" y="1752600"/>
            <a:ext cx="3886200" cy="4800600"/>
          </a:xfrm>
        </p:spPr>
        <p:txBody>
          <a:bodyPr>
            <a:normAutofit/>
          </a:bodyPr>
          <a:lstStyle/>
          <a:p>
            <a:pPr marL="274320" lvl="1">
              <a:spcBef>
                <a:spcPts val="600"/>
              </a:spcBef>
              <a:buSzPct val="70000"/>
              <a:buFont typeface="Wingdings"/>
              <a:buChar char=""/>
            </a:pPr>
            <a:r>
              <a:rPr lang="en-US" sz="2000" dirty="0" smtClean="0"/>
              <a:t>Federal agency nondiscrimination requirements limited to just those areas of the recipient’s operation that directly benefited from Federal assistance</a:t>
            </a:r>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52400" y="0"/>
            <a:ext cx="1714500" cy="657225"/>
          </a:xfrm>
          <a:prstGeom prst="rect">
            <a:avLst/>
          </a:prstGeom>
          <a:noFill/>
          <a:ln w="9525">
            <a:noFill/>
            <a:miter lim="800000"/>
            <a:headEnd/>
            <a:tailEnd/>
          </a:ln>
        </p:spPr>
      </p:pic>
      <p:sp>
        <p:nvSpPr>
          <p:cNvPr id="7" name="Notched Right Arrow 6"/>
          <p:cNvSpPr/>
          <p:nvPr/>
        </p:nvSpPr>
        <p:spPr>
          <a:xfrm>
            <a:off x="4267200" y="2209800"/>
            <a:ext cx="749808" cy="152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fld id="{E8837356-3A82-4B30-A5CF-261F865EB250}" type="slidenum">
              <a:rPr lang="en-US" smtClean="0"/>
              <a:pPr/>
              <a:t>10</a:t>
            </a:fld>
            <a:endParaRPr lang="en-US"/>
          </a:p>
        </p:txBody>
      </p:sp>
      <p:pic>
        <p:nvPicPr>
          <p:cNvPr id="9" name="Picture 2"/>
          <p:cNvPicPr>
            <a:picLocks noChangeAspect="1" noChangeArrowheads="1"/>
          </p:cNvPicPr>
          <p:nvPr/>
        </p:nvPicPr>
        <p:blipFill>
          <a:blip r:embed="rId3" cstate="print"/>
          <a:srcRect/>
          <a:stretch>
            <a:fillRect/>
          </a:stretch>
        </p:blipFill>
        <p:spPr bwMode="auto">
          <a:xfrm>
            <a:off x="5017008" y="4038600"/>
            <a:ext cx="3581400" cy="2667000"/>
          </a:xfrm>
          <a:prstGeom prst="rect">
            <a:avLst/>
          </a:prstGeom>
          <a:noFill/>
          <a:ln w="9525">
            <a:noFill/>
            <a:miter lim="800000"/>
            <a:headEnd/>
            <a:tailEnd/>
          </a:ln>
          <a:effectLst/>
        </p:spPr>
      </p:pic>
    </p:spTree>
    <p:extLst>
      <p:ext uri="{BB962C8B-B14F-4D97-AF65-F5344CB8AC3E}">
        <p14:creationId xmlns:p14="http://schemas.microsoft.com/office/powerpoint/2010/main" xmlns="" val="343581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pPr algn="ctr"/>
            <a:r>
              <a:rPr lang="en-US" sz="2800" b="1" dirty="0" smtClean="0"/>
              <a:t>What is FHWA’s Title VI</a:t>
            </a:r>
            <a:br>
              <a:rPr lang="en-US" sz="2800" b="1" dirty="0" smtClean="0"/>
            </a:br>
            <a:r>
              <a:rPr lang="en-US" sz="2800" b="1" dirty="0" smtClean="0"/>
              <a:t>Program?</a:t>
            </a:r>
            <a:endParaRPr lang="en-US" sz="2800" dirty="0"/>
          </a:p>
        </p:txBody>
      </p:sp>
      <p:sp>
        <p:nvSpPr>
          <p:cNvPr id="3" name="Content Placeholder 2"/>
          <p:cNvSpPr>
            <a:spLocks noGrp="1"/>
          </p:cNvSpPr>
          <p:nvPr>
            <p:ph sz="quarter" idx="1"/>
          </p:nvPr>
        </p:nvSpPr>
        <p:spPr>
          <a:xfrm>
            <a:off x="228600" y="1600200"/>
            <a:ext cx="8382000" cy="4873752"/>
          </a:xfrm>
        </p:spPr>
        <p:txBody>
          <a:bodyPr>
            <a:normAutofit lnSpcReduction="10000"/>
          </a:bodyPr>
          <a:lstStyle/>
          <a:p>
            <a:pPr>
              <a:lnSpc>
                <a:spcPct val="90000"/>
              </a:lnSpc>
            </a:pPr>
            <a:r>
              <a:rPr lang="en-US" dirty="0" smtClean="0"/>
              <a:t>Not limited to prohibitions of Title VI of the Civil Rights Act of 1964</a:t>
            </a:r>
          </a:p>
          <a:p>
            <a:pPr>
              <a:lnSpc>
                <a:spcPct val="90000"/>
              </a:lnSpc>
              <a:buNone/>
            </a:pPr>
            <a:endParaRPr lang="en-US" sz="1400" dirty="0" smtClean="0"/>
          </a:p>
          <a:p>
            <a:pPr lvl="1">
              <a:lnSpc>
                <a:spcPct val="90000"/>
              </a:lnSpc>
            </a:pPr>
            <a:r>
              <a:rPr lang="en-US" sz="2000" dirty="0" smtClean="0"/>
              <a:t>Includes other civil rights provisions of Federal statutes &amp;  related authorities that prohibit discrimination in programs &amp;  activities receiving Federal financial assistance </a:t>
            </a:r>
            <a:r>
              <a:rPr lang="en-US" sz="1800" dirty="0" smtClean="0">
                <a:solidFill>
                  <a:srgbClr val="FF0000"/>
                </a:solidFill>
              </a:rPr>
              <a:t>(23 CFR 200.5(p))</a:t>
            </a:r>
          </a:p>
          <a:p>
            <a:pPr lvl="1">
              <a:lnSpc>
                <a:spcPct val="90000"/>
              </a:lnSpc>
              <a:buNone/>
            </a:pPr>
            <a:endParaRPr lang="en-US" sz="1400" dirty="0" smtClean="0">
              <a:solidFill>
                <a:srgbClr val="FF0000"/>
              </a:solidFill>
            </a:endParaRPr>
          </a:p>
          <a:p>
            <a:pPr>
              <a:lnSpc>
                <a:spcPct val="90000"/>
              </a:lnSpc>
            </a:pPr>
            <a:r>
              <a:rPr lang="en-US" dirty="0" smtClean="0"/>
              <a:t>Other Nondiscrimination &amp; Cross-cutting Authorities include:</a:t>
            </a:r>
          </a:p>
          <a:p>
            <a:pPr lvl="1">
              <a:lnSpc>
                <a:spcPct val="90000"/>
              </a:lnSpc>
            </a:pPr>
            <a:r>
              <a:rPr lang="en-US" sz="2000" dirty="0" smtClean="0"/>
              <a:t>The 1970 Uniform Act </a:t>
            </a:r>
            <a:r>
              <a:rPr lang="en-US" sz="2000" dirty="0" smtClean="0">
                <a:solidFill>
                  <a:srgbClr val="FF0000"/>
                </a:solidFill>
              </a:rPr>
              <a:t>(42 USC 4601)</a:t>
            </a:r>
          </a:p>
          <a:p>
            <a:pPr lvl="1">
              <a:lnSpc>
                <a:spcPct val="90000"/>
              </a:lnSpc>
            </a:pPr>
            <a:r>
              <a:rPr lang="en-US" sz="2000" dirty="0" smtClean="0"/>
              <a:t>Section 504 of the 1973 Rehabilitation Act </a:t>
            </a:r>
            <a:r>
              <a:rPr lang="en-US" sz="2000" dirty="0" smtClean="0">
                <a:solidFill>
                  <a:srgbClr val="FF0000"/>
                </a:solidFill>
              </a:rPr>
              <a:t>(29 USC 790)</a:t>
            </a:r>
          </a:p>
          <a:p>
            <a:pPr lvl="1">
              <a:lnSpc>
                <a:spcPct val="90000"/>
              </a:lnSpc>
            </a:pPr>
            <a:r>
              <a:rPr lang="en-US" sz="2000" dirty="0" smtClean="0"/>
              <a:t>The 1973 Federal-aid Highway Act </a:t>
            </a:r>
            <a:r>
              <a:rPr lang="en-US" sz="2000" dirty="0" smtClean="0">
                <a:solidFill>
                  <a:srgbClr val="FF0000"/>
                </a:solidFill>
              </a:rPr>
              <a:t>(23 USC 324)</a:t>
            </a:r>
          </a:p>
          <a:p>
            <a:pPr lvl="1">
              <a:lnSpc>
                <a:spcPct val="90000"/>
              </a:lnSpc>
            </a:pPr>
            <a:r>
              <a:rPr lang="en-US" sz="2000" dirty="0" smtClean="0"/>
              <a:t>The 1975 Age Discrimination Act </a:t>
            </a:r>
            <a:r>
              <a:rPr lang="en-US" sz="2000" dirty="0" smtClean="0">
                <a:solidFill>
                  <a:srgbClr val="FF0000"/>
                </a:solidFill>
              </a:rPr>
              <a:t>(42 USC 6101)</a:t>
            </a:r>
          </a:p>
          <a:p>
            <a:pPr lvl="1">
              <a:lnSpc>
                <a:spcPct val="90000"/>
              </a:lnSpc>
            </a:pPr>
            <a:r>
              <a:rPr lang="en-US" sz="2000" dirty="0" smtClean="0">
                <a:solidFill>
                  <a:srgbClr val="FF0000"/>
                </a:solidFill>
              </a:rPr>
              <a:t>Executive Order 12898 </a:t>
            </a:r>
            <a:r>
              <a:rPr lang="en-US" sz="2000" dirty="0" smtClean="0"/>
              <a:t>on Environmental Justice (</a:t>
            </a:r>
            <a:r>
              <a:rPr lang="en-US" sz="2000" b="1" dirty="0" smtClean="0"/>
              <a:t>EJ</a:t>
            </a:r>
            <a:r>
              <a:rPr lang="en-US" sz="2000" dirty="0" smtClean="0"/>
              <a:t>)</a:t>
            </a:r>
          </a:p>
          <a:p>
            <a:pPr lvl="1">
              <a:lnSpc>
                <a:spcPct val="90000"/>
              </a:lnSpc>
            </a:pPr>
            <a:r>
              <a:rPr lang="en-US" sz="2000" dirty="0" smtClean="0">
                <a:solidFill>
                  <a:srgbClr val="FF0000"/>
                </a:solidFill>
              </a:rPr>
              <a:t>Executive Order 13166 </a:t>
            </a:r>
            <a:r>
              <a:rPr lang="en-US" sz="2000" dirty="0" smtClean="0"/>
              <a:t>on Limited English Proficiency (</a:t>
            </a:r>
            <a:r>
              <a:rPr lang="en-US" sz="2000" b="1" dirty="0" smtClean="0"/>
              <a:t>LEP</a:t>
            </a:r>
            <a:r>
              <a:rPr lang="en-US" sz="2000" dirty="0" smtClean="0"/>
              <a:t>)</a:t>
            </a:r>
          </a:p>
          <a:p>
            <a:pPr>
              <a:buNone/>
            </a:pP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228600" y="152400"/>
            <a:ext cx="1714500" cy="657225"/>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7467600" y="152400"/>
            <a:ext cx="1219200" cy="838200"/>
          </a:xfrm>
          <a:prstGeom prst="rect">
            <a:avLst/>
          </a:prstGeom>
          <a:noFill/>
          <a:ln w="9525">
            <a:noFill/>
            <a:miter lim="800000"/>
            <a:headEnd/>
            <a:tailEnd/>
          </a:ln>
          <a:effectLst/>
        </p:spPr>
      </p:pic>
      <p:sp>
        <p:nvSpPr>
          <p:cNvPr id="9" name="Slide Number Placeholder 8"/>
          <p:cNvSpPr>
            <a:spLocks noGrp="1"/>
          </p:cNvSpPr>
          <p:nvPr>
            <p:ph type="sldNum" sz="quarter" idx="15"/>
          </p:nvPr>
        </p:nvSpPr>
        <p:spPr/>
        <p:txBody>
          <a:bodyPr/>
          <a:lstStyle/>
          <a:p>
            <a:fld id="{E8837356-3A82-4B30-A5CF-261F865EB250}" type="slidenum">
              <a:rPr lang="en-US" smtClean="0"/>
              <a:pPr/>
              <a:t>11</a:t>
            </a:fld>
            <a:endParaRPr lang="en-US"/>
          </a:p>
        </p:txBody>
      </p:sp>
    </p:spTree>
    <p:extLst>
      <p:ext uri="{BB962C8B-B14F-4D97-AF65-F5344CB8AC3E}">
        <p14:creationId xmlns:p14="http://schemas.microsoft.com/office/powerpoint/2010/main" xmlns="" val="145308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20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20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2000"/>
                                        <p:tgtEl>
                                          <p:spTgt spid="3">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2000"/>
                                        <p:tgtEl>
                                          <p:spTgt spid="3">
                                            <p:txEl>
                                              <p:pRg st="9" end="9"/>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4294967295"/>
          </p:nvPr>
        </p:nvSpPr>
        <p:spPr>
          <a:xfrm>
            <a:off x="8153400" y="5791200"/>
            <a:ext cx="533400" cy="533400"/>
          </a:xfrm>
          <a:prstGeom prst="rect">
            <a:avLst/>
          </a:prstGeom>
          <a:noFill/>
        </p:spPr>
        <p:txBody>
          <a:bodyPr/>
          <a:lstStyle/>
          <a:p>
            <a:fld id="{01F821BF-50EF-42DD-BBDF-669AC36E0CD5}" type="slidenum">
              <a:rPr lang="en-US" smtClean="0"/>
              <a:pPr/>
              <a:t>12</a:t>
            </a:fld>
            <a:endParaRPr lang="en-US" dirty="0" smtClean="0"/>
          </a:p>
        </p:txBody>
      </p:sp>
      <p:sp>
        <p:nvSpPr>
          <p:cNvPr id="18435" name="Rectangle 2"/>
          <p:cNvSpPr>
            <a:spLocks noGrp="1" noChangeArrowheads="1"/>
          </p:cNvSpPr>
          <p:nvPr>
            <p:ph type="title"/>
          </p:nvPr>
        </p:nvSpPr>
        <p:spPr>
          <a:xfrm>
            <a:off x="2133600" y="274638"/>
            <a:ext cx="5791200" cy="677863"/>
          </a:xfrm>
        </p:spPr>
        <p:txBody>
          <a:bodyPr/>
          <a:lstStyle/>
          <a:p>
            <a:r>
              <a:rPr lang="en-US" b="1" dirty="0" smtClean="0"/>
              <a:t>Other Federal Statutes</a:t>
            </a:r>
          </a:p>
        </p:txBody>
      </p:sp>
      <p:sp>
        <p:nvSpPr>
          <p:cNvPr id="548867" name="Rectangle 3"/>
          <p:cNvSpPr>
            <a:spLocks noGrp="1" noChangeArrowheads="1"/>
          </p:cNvSpPr>
          <p:nvPr>
            <p:ph type="body" idx="1"/>
          </p:nvPr>
        </p:nvSpPr>
        <p:spPr>
          <a:xfrm>
            <a:off x="76200" y="1371600"/>
            <a:ext cx="9067800" cy="5334000"/>
          </a:xfrm>
        </p:spPr>
        <p:txBody>
          <a:bodyPr>
            <a:normAutofit/>
          </a:bodyPr>
          <a:lstStyle/>
          <a:p>
            <a:r>
              <a:rPr lang="en-US" sz="2400" b="1" dirty="0" smtClean="0"/>
              <a:t>The 1970 Uniform Act </a:t>
            </a:r>
            <a:r>
              <a:rPr lang="en-US" sz="2400" dirty="0" smtClean="0">
                <a:solidFill>
                  <a:srgbClr val="FF0000"/>
                </a:solidFill>
              </a:rPr>
              <a:t>(42 USC §</a:t>
            </a:r>
            <a:r>
              <a:rPr lang="en-US" sz="2400" dirty="0" smtClean="0">
                <a:solidFill>
                  <a:srgbClr val="00B0F0"/>
                </a:solidFill>
              </a:rPr>
              <a:t> </a:t>
            </a:r>
            <a:r>
              <a:rPr lang="en-US" sz="2400" dirty="0" smtClean="0">
                <a:solidFill>
                  <a:srgbClr val="FF0000"/>
                </a:solidFill>
              </a:rPr>
              <a:t>4601)</a:t>
            </a:r>
          </a:p>
          <a:p>
            <a:pPr lvl="1"/>
            <a:r>
              <a:rPr lang="en-US" sz="2000" dirty="0" smtClean="0"/>
              <a:t>Prohibits </a:t>
            </a:r>
            <a:r>
              <a:rPr lang="en-US" sz="2000" b="1" dirty="0" smtClean="0">
                <a:solidFill>
                  <a:srgbClr val="00B050"/>
                </a:solidFill>
              </a:rPr>
              <a:t>unfair and inequitable treatment</a:t>
            </a:r>
            <a:r>
              <a:rPr lang="en-US" sz="2000" dirty="0" smtClean="0">
                <a:solidFill>
                  <a:srgbClr val="00B050"/>
                </a:solidFill>
              </a:rPr>
              <a:t> </a:t>
            </a:r>
            <a:r>
              <a:rPr lang="en-US" sz="2000" b="1" dirty="0" smtClean="0">
                <a:solidFill>
                  <a:srgbClr val="00B050"/>
                </a:solidFill>
              </a:rPr>
              <a:t>of </a:t>
            </a:r>
            <a:r>
              <a:rPr lang="en-US" sz="2000" b="1" u="sng" dirty="0" smtClean="0">
                <a:solidFill>
                  <a:srgbClr val="C00000"/>
                </a:solidFill>
              </a:rPr>
              <a:t>persons</a:t>
            </a:r>
            <a:r>
              <a:rPr lang="en-US" sz="2000" b="1" u="sng" dirty="0" smtClean="0">
                <a:solidFill>
                  <a:srgbClr val="0000FF"/>
                </a:solidFill>
              </a:rPr>
              <a:t> </a:t>
            </a:r>
            <a:r>
              <a:rPr lang="en-US" sz="2000" b="1" u="sng" dirty="0" smtClean="0">
                <a:solidFill>
                  <a:srgbClr val="C00000"/>
                </a:solidFill>
              </a:rPr>
              <a:t>displaced</a:t>
            </a:r>
            <a:r>
              <a:rPr lang="en-US" sz="2000" u="sng" dirty="0" smtClean="0"/>
              <a:t> </a:t>
            </a:r>
            <a:r>
              <a:rPr lang="en-US" sz="2000" dirty="0" smtClean="0"/>
              <a:t>or property to be acquired as a result of Federal-aid programs &amp; projects</a:t>
            </a:r>
            <a:endParaRPr lang="en-US" sz="2000" b="1" dirty="0" smtClean="0">
              <a:solidFill>
                <a:srgbClr val="FF0000"/>
              </a:solidFill>
            </a:endParaRPr>
          </a:p>
          <a:p>
            <a:r>
              <a:rPr lang="en-US" sz="2400" b="1" dirty="0" smtClean="0"/>
              <a:t>Section 504 of 1973 Rehabilitation Act </a:t>
            </a:r>
            <a:r>
              <a:rPr lang="en-US" sz="2400" dirty="0" smtClean="0">
                <a:solidFill>
                  <a:srgbClr val="FF0000"/>
                </a:solidFill>
              </a:rPr>
              <a:t>(29 USC § 790)</a:t>
            </a:r>
            <a:r>
              <a:rPr lang="en-US" sz="2400" b="1" dirty="0" smtClean="0">
                <a:solidFill>
                  <a:srgbClr val="FF0000"/>
                </a:solidFill>
              </a:rPr>
              <a:t> </a:t>
            </a:r>
          </a:p>
          <a:p>
            <a:pPr lvl="1"/>
            <a:r>
              <a:rPr lang="en-US" sz="2000" dirty="0" smtClean="0"/>
              <a:t>“No </a:t>
            </a:r>
            <a:r>
              <a:rPr lang="en-US" sz="2000" b="1" u="sng" dirty="0" smtClean="0">
                <a:solidFill>
                  <a:srgbClr val="0000FF"/>
                </a:solidFill>
              </a:rPr>
              <a:t>QUALIFIED HANDICAPPED PERSON</a:t>
            </a:r>
            <a:r>
              <a:rPr lang="en-US" sz="2000" dirty="0" smtClean="0">
                <a:solidFill>
                  <a:srgbClr val="0000FF"/>
                </a:solidFill>
              </a:rPr>
              <a:t>  </a:t>
            </a:r>
            <a:r>
              <a:rPr lang="en-US" sz="2000" dirty="0" smtClean="0"/>
              <a:t>shall, solely by reason of his handicap, be excluded from participation in, be denied  the benefits of, or be subjected to discrimination under any program or  activity that receives or benefits from Federal financial assistance.”</a:t>
            </a:r>
          </a:p>
          <a:p>
            <a:r>
              <a:rPr lang="en-US" sz="2400" b="1" dirty="0" smtClean="0"/>
              <a:t>The 1973 Federal-Aid Highway Act </a:t>
            </a:r>
            <a:r>
              <a:rPr lang="en-US" sz="2400" dirty="0" smtClean="0">
                <a:solidFill>
                  <a:srgbClr val="FF0000"/>
                </a:solidFill>
              </a:rPr>
              <a:t>(23 USC § 324)</a:t>
            </a:r>
            <a:r>
              <a:rPr lang="en-US" sz="2800" dirty="0" smtClean="0">
                <a:solidFill>
                  <a:srgbClr val="FF0000"/>
                </a:solidFill>
              </a:rPr>
              <a:t> </a:t>
            </a:r>
          </a:p>
          <a:p>
            <a:pPr lvl="1"/>
            <a:r>
              <a:rPr lang="en-US" sz="2000" dirty="0" smtClean="0"/>
              <a:t>“No person shall on the grounds of </a:t>
            </a:r>
            <a:r>
              <a:rPr lang="en-US" sz="2000" b="1" u="sng" dirty="0" smtClean="0">
                <a:solidFill>
                  <a:srgbClr val="0000FF"/>
                </a:solidFill>
              </a:rPr>
              <a:t>SEX</a:t>
            </a:r>
            <a:r>
              <a:rPr lang="en-US" sz="2000" dirty="0" smtClean="0"/>
              <a:t> be excluded from participation in, be denied the benefits of, or be subjected to discrimination under any program or activity receiving Federal assistance under this title or carried on under this title.” </a:t>
            </a:r>
          </a:p>
        </p:txBody>
      </p:sp>
      <p:pic>
        <p:nvPicPr>
          <p:cNvPr id="5" name="Picture 2"/>
          <p:cNvPicPr>
            <a:picLocks noChangeAspect="1" noChangeArrowheads="1"/>
          </p:cNvPicPr>
          <p:nvPr/>
        </p:nvPicPr>
        <p:blipFill>
          <a:blip r:embed="rId2" cstate="print"/>
          <a:srcRect/>
          <a:stretch>
            <a:fillRect/>
          </a:stretch>
        </p:blipFill>
        <p:spPr bwMode="auto">
          <a:xfrm>
            <a:off x="152400" y="76200"/>
            <a:ext cx="1714500" cy="657225"/>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7543800" y="228601"/>
            <a:ext cx="1385888" cy="1447800"/>
          </a:xfrm>
          <a:prstGeom prst="rect">
            <a:avLst/>
          </a:prstGeom>
          <a:noFill/>
          <a:ln w="9525">
            <a:noFill/>
            <a:miter lim="800000"/>
            <a:headEnd/>
            <a:tailEnd/>
          </a:ln>
          <a:effectLst/>
        </p:spPr>
      </p:pic>
    </p:spTree>
    <p:extLst>
      <p:ext uri="{BB962C8B-B14F-4D97-AF65-F5344CB8AC3E}">
        <p14:creationId xmlns:p14="http://schemas.microsoft.com/office/powerpoint/2010/main" xmlns="" val="195447813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8867">
                                            <p:txEl>
                                              <p:pRg st="0" end="0"/>
                                            </p:txEl>
                                          </p:spTgt>
                                        </p:tgtEl>
                                        <p:attrNameLst>
                                          <p:attrName>style.visibility</p:attrName>
                                        </p:attrNameLst>
                                      </p:cBhvr>
                                      <p:to>
                                        <p:strVal val="visible"/>
                                      </p:to>
                                    </p:set>
                                    <p:animEffect transition="in" filter="fade">
                                      <p:cBhvr>
                                        <p:cTn id="7" dur="2000"/>
                                        <p:tgtEl>
                                          <p:spTgt spid="5488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8867">
                                            <p:txEl>
                                              <p:pRg st="1" end="1"/>
                                            </p:txEl>
                                          </p:spTgt>
                                        </p:tgtEl>
                                        <p:attrNameLst>
                                          <p:attrName>style.visibility</p:attrName>
                                        </p:attrNameLst>
                                      </p:cBhvr>
                                      <p:to>
                                        <p:strVal val="visible"/>
                                      </p:to>
                                    </p:set>
                                    <p:animEffect transition="in" filter="fade">
                                      <p:cBhvr>
                                        <p:cTn id="10" dur="2000"/>
                                        <p:tgtEl>
                                          <p:spTgt spid="5488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8867">
                                            <p:txEl>
                                              <p:pRg st="2" end="2"/>
                                            </p:txEl>
                                          </p:spTgt>
                                        </p:tgtEl>
                                        <p:attrNameLst>
                                          <p:attrName>style.visibility</p:attrName>
                                        </p:attrNameLst>
                                      </p:cBhvr>
                                      <p:to>
                                        <p:strVal val="visible"/>
                                      </p:to>
                                    </p:set>
                                    <p:animEffect transition="in" filter="fade">
                                      <p:cBhvr>
                                        <p:cTn id="15" dur="2000"/>
                                        <p:tgtEl>
                                          <p:spTgt spid="54886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8867">
                                            <p:txEl>
                                              <p:pRg st="3" end="3"/>
                                            </p:txEl>
                                          </p:spTgt>
                                        </p:tgtEl>
                                        <p:attrNameLst>
                                          <p:attrName>style.visibility</p:attrName>
                                        </p:attrNameLst>
                                      </p:cBhvr>
                                      <p:to>
                                        <p:strVal val="visible"/>
                                      </p:to>
                                    </p:set>
                                    <p:animEffect transition="in" filter="fade">
                                      <p:cBhvr>
                                        <p:cTn id="18" dur="2000"/>
                                        <p:tgtEl>
                                          <p:spTgt spid="54886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48867">
                                            <p:txEl>
                                              <p:pRg st="4" end="4"/>
                                            </p:txEl>
                                          </p:spTgt>
                                        </p:tgtEl>
                                        <p:attrNameLst>
                                          <p:attrName>style.visibility</p:attrName>
                                        </p:attrNameLst>
                                      </p:cBhvr>
                                      <p:to>
                                        <p:strVal val="visible"/>
                                      </p:to>
                                    </p:set>
                                    <p:animEffect transition="in" filter="fade">
                                      <p:cBhvr>
                                        <p:cTn id="23" dur="2000"/>
                                        <p:tgtEl>
                                          <p:spTgt spid="54886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8867">
                                            <p:txEl>
                                              <p:pRg st="5" end="5"/>
                                            </p:txEl>
                                          </p:spTgt>
                                        </p:tgtEl>
                                        <p:attrNameLst>
                                          <p:attrName>style.visibility</p:attrName>
                                        </p:attrNameLst>
                                      </p:cBhvr>
                                      <p:to>
                                        <p:strVal val="visible"/>
                                      </p:to>
                                    </p:set>
                                    <p:animEffect transition="in" filter="fade">
                                      <p:cBhvr>
                                        <p:cTn id="26" dur="2000"/>
                                        <p:tgtEl>
                                          <p:spTgt spid="548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4294967295"/>
          </p:nvPr>
        </p:nvSpPr>
        <p:spPr>
          <a:xfrm>
            <a:off x="8153400" y="5791200"/>
            <a:ext cx="533400" cy="533400"/>
          </a:xfrm>
          <a:prstGeom prst="rect">
            <a:avLst/>
          </a:prstGeom>
          <a:noFill/>
        </p:spPr>
        <p:txBody>
          <a:bodyPr/>
          <a:lstStyle/>
          <a:p>
            <a:fld id="{5414F401-472E-4501-8FFF-4EBAFDEEDF8B}" type="slidenum">
              <a:rPr lang="en-US" smtClean="0"/>
              <a:pPr/>
              <a:t>13</a:t>
            </a:fld>
            <a:endParaRPr lang="en-US" dirty="0" smtClean="0"/>
          </a:p>
        </p:txBody>
      </p:sp>
      <p:sp>
        <p:nvSpPr>
          <p:cNvPr id="19459" name="Rectangle 2"/>
          <p:cNvSpPr>
            <a:spLocks noGrp="1" noChangeArrowheads="1"/>
          </p:cNvSpPr>
          <p:nvPr>
            <p:ph type="title"/>
          </p:nvPr>
        </p:nvSpPr>
        <p:spPr>
          <a:xfrm>
            <a:off x="457200" y="152400"/>
            <a:ext cx="7467600" cy="1066800"/>
          </a:xfrm>
        </p:spPr>
        <p:txBody>
          <a:bodyPr>
            <a:normAutofit/>
          </a:bodyPr>
          <a:lstStyle/>
          <a:p>
            <a:r>
              <a:rPr lang="en-US" b="1" dirty="0" smtClean="0"/>
              <a:t>        </a:t>
            </a:r>
            <a:r>
              <a:rPr lang="en-US" sz="3100" b="1" dirty="0" smtClean="0"/>
              <a:t>Other Federal Authorities…</a:t>
            </a:r>
          </a:p>
        </p:txBody>
      </p:sp>
      <p:sp>
        <p:nvSpPr>
          <p:cNvPr id="19460" name="Rectangle 3"/>
          <p:cNvSpPr>
            <a:spLocks noGrp="1" noChangeArrowheads="1"/>
          </p:cNvSpPr>
          <p:nvPr>
            <p:ph type="body" idx="1"/>
          </p:nvPr>
        </p:nvSpPr>
        <p:spPr>
          <a:xfrm>
            <a:off x="76200" y="1600200"/>
            <a:ext cx="8915400" cy="5105400"/>
          </a:xfrm>
        </p:spPr>
        <p:txBody>
          <a:bodyPr>
            <a:normAutofit/>
          </a:bodyPr>
          <a:lstStyle/>
          <a:p>
            <a:pPr>
              <a:lnSpc>
                <a:spcPct val="90000"/>
              </a:lnSpc>
            </a:pPr>
            <a:r>
              <a:rPr lang="en-US" sz="2400" b="1" dirty="0" smtClean="0"/>
              <a:t>The 1975 Age Discrimination Act </a:t>
            </a:r>
            <a:r>
              <a:rPr lang="en-US" sz="2400" dirty="0" smtClean="0">
                <a:solidFill>
                  <a:srgbClr val="FF0066"/>
                </a:solidFill>
              </a:rPr>
              <a:t>(42 USC </a:t>
            </a:r>
            <a:r>
              <a:rPr lang="en-US" sz="2400" dirty="0" smtClean="0">
                <a:solidFill>
                  <a:srgbClr val="FF0000"/>
                </a:solidFill>
              </a:rPr>
              <a:t>§ </a:t>
            </a:r>
            <a:r>
              <a:rPr lang="en-US" sz="2400" dirty="0" smtClean="0">
                <a:solidFill>
                  <a:srgbClr val="FF0066"/>
                </a:solidFill>
              </a:rPr>
              <a:t>6101)</a:t>
            </a:r>
          </a:p>
          <a:p>
            <a:pPr lvl="1">
              <a:lnSpc>
                <a:spcPct val="90000"/>
              </a:lnSpc>
            </a:pPr>
            <a:r>
              <a:rPr lang="en-US" sz="2000" dirty="0" smtClean="0"/>
              <a:t>“No person shall on the basis of </a:t>
            </a:r>
            <a:r>
              <a:rPr lang="en-US" sz="2000" b="1" u="sng" dirty="0" smtClean="0">
                <a:solidFill>
                  <a:srgbClr val="0000FF"/>
                </a:solidFill>
              </a:rPr>
              <a:t>AGE</a:t>
            </a:r>
            <a:r>
              <a:rPr lang="en-US" sz="2000" dirty="0" smtClean="0"/>
              <a:t>, be  excluded from participation in, be denied  the benefits of, or be subjected to discrimination under any program or activity receiving Federal financial assistance.”</a:t>
            </a:r>
          </a:p>
          <a:p>
            <a:pPr>
              <a:lnSpc>
                <a:spcPct val="90000"/>
              </a:lnSpc>
            </a:pPr>
            <a:r>
              <a:rPr lang="en-US" sz="2400" b="1" dirty="0" smtClean="0"/>
              <a:t>Executive Order 12898 on Environmental Justice(EJ)</a:t>
            </a:r>
          </a:p>
          <a:p>
            <a:pPr lvl="1">
              <a:lnSpc>
                <a:spcPct val="90000"/>
              </a:lnSpc>
            </a:pPr>
            <a:r>
              <a:rPr lang="en-US" sz="2000" dirty="0" smtClean="0"/>
              <a:t>“Each Federal agency shall conduct its programs, policies, and activities [</a:t>
            </a:r>
            <a:r>
              <a:rPr lang="en-US" sz="2000" dirty="0" smtClean="0">
                <a:solidFill>
                  <a:srgbClr val="C00000"/>
                </a:solidFill>
              </a:rPr>
              <a:t>including those of recipients (see FHWA Order 6640.23(2)(h))</a:t>
            </a:r>
            <a:r>
              <a:rPr lang="en-US" sz="2000" dirty="0" smtClean="0"/>
              <a:t>] that substantially affect human health or the environment, in a manner that ensures that such programs, policies, and activities do not have the effect of excluding </a:t>
            </a:r>
            <a:r>
              <a:rPr lang="en-US" sz="2000" b="1" dirty="0" smtClean="0"/>
              <a:t>persons (including populations)</a:t>
            </a:r>
            <a:r>
              <a:rPr lang="en-US" sz="2000" dirty="0" smtClean="0"/>
              <a:t> from participation in, denying </a:t>
            </a:r>
            <a:r>
              <a:rPr lang="en-US" sz="2000" b="1" dirty="0" smtClean="0"/>
              <a:t>persons (including populations)</a:t>
            </a:r>
            <a:r>
              <a:rPr lang="en-US" sz="2000" dirty="0" smtClean="0"/>
              <a:t> the benefits of, or subjecting </a:t>
            </a:r>
            <a:r>
              <a:rPr lang="en-US" sz="2000" b="1" dirty="0" smtClean="0"/>
              <a:t>persons (including populations)</a:t>
            </a:r>
            <a:r>
              <a:rPr lang="en-US" sz="2000" dirty="0" smtClean="0"/>
              <a:t> to discrimination under, such, programs, policies, and activities, because of their race, color, or national origin.”</a:t>
            </a:r>
          </a:p>
        </p:txBody>
      </p:sp>
      <p:pic>
        <p:nvPicPr>
          <p:cNvPr id="5" name="Picture 2"/>
          <p:cNvPicPr>
            <a:picLocks noChangeAspect="1" noChangeArrowheads="1"/>
          </p:cNvPicPr>
          <p:nvPr/>
        </p:nvPicPr>
        <p:blipFill>
          <a:blip r:embed="rId3" cstate="print"/>
          <a:srcRect/>
          <a:stretch>
            <a:fillRect/>
          </a:stretch>
        </p:blipFill>
        <p:spPr bwMode="auto">
          <a:xfrm>
            <a:off x="152400" y="76200"/>
            <a:ext cx="1714500" cy="657225"/>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7772400" y="152400"/>
            <a:ext cx="1228725" cy="1294844"/>
          </a:xfrm>
          <a:prstGeom prst="rect">
            <a:avLst/>
          </a:prstGeom>
          <a:noFill/>
          <a:ln w="9525">
            <a:noFill/>
            <a:miter lim="800000"/>
            <a:headEnd/>
            <a:tailEnd/>
          </a:ln>
          <a:effectLst/>
        </p:spPr>
      </p:pic>
    </p:spTree>
    <p:extLst>
      <p:ext uri="{BB962C8B-B14F-4D97-AF65-F5344CB8AC3E}">
        <p14:creationId xmlns:p14="http://schemas.microsoft.com/office/powerpoint/2010/main" xmlns="" val="2617740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fade">
                                      <p:cBhvr>
                                        <p:cTn id="7" dur="2000"/>
                                        <p:tgtEl>
                                          <p:spTgt spid="1946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2000"/>
                                        <p:tgtEl>
                                          <p:spTgt spid="1946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animEffect transition="in" filter="fade">
                                      <p:cBhvr>
                                        <p:cTn id="15" dur="2000"/>
                                        <p:tgtEl>
                                          <p:spTgt spid="1946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460">
                                            <p:txEl>
                                              <p:pRg st="3" end="3"/>
                                            </p:txEl>
                                          </p:spTgt>
                                        </p:tgtEl>
                                        <p:attrNameLst>
                                          <p:attrName>style.visibility</p:attrName>
                                        </p:attrNameLst>
                                      </p:cBhvr>
                                      <p:to>
                                        <p:strVal val="visible"/>
                                      </p:to>
                                    </p:set>
                                    <p:animEffect transition="in" filter="fade">
                                      <p:cBhvr>
                                        <p:cTn id="18" dur="2000"/>
                                        <p:tgtEl>
                                          <p:spTgt spid="194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219200" y="304800"/>
            <a:ext cx="7410450" cy="762000"/>
          </a:xfrm>
        </p:spPr>
        <p:txBody>
          <a:bodyPr>
            <a:normAutofit/>
          </a:bodyPr>
          <a:lstStyle/>
          <a:p>
            <a:r>
              <a:rPr lang="en-US" sz="3200" b="1" dirty="0"/>
              <a:t>Other Federal Authorities…</a:t>
            </a:r>
            <a:endParaRPr lang="en-US" altLang="en-US" sz="3200" b="1" dirty="0" smtClean="0">
              <a:solidFill>
                <a:srgbClr val="009900"/>
              </a:solidFill>
            </a:endParaRPr>
          </a:p>
        </p:txBody>
      </p:sp>
      <p:sp>
        <p:nvSpPr>
          <p:cNvPr id="27651" name="Content Placeholder 2"/>
          <p:cNvSpPr>
            <a:spLocks noGrp="1"/>
          </p:cNvSpPr>
          <p:nvPr>
            <p:ph idx="1"/>
          </p:nvPr>
        </p:nvSpPr>
        <p:spPr>
          <a:xfrm>
            <a:off x="304800" y="1524000"/>
            <a:ext cx="8610600" cy="5029200"/>
          </a:xfrm>
        </p:spPr>
        <p:txBody>
          <a:bodyPr>
            <a:normAutofit/>
          </a:bodyPr>
          <a:lstStyle/>
          <a:p>
            <a:pPr>
              <a:lnSpc>
                <a:spcPct val="80000"/>
              </a:lnSpc>
            </a:pPr>
            <a:r>
              <a:rPr lang="en-US" altLang="en-US" sz="2400" b="1" dirty="0"/>
              <a:t>Executive Order </a:t>
            </a:r>
            <a:r>
              <a:rPr lang="en-US" altLang="en-US" sz="2400" b="1" dirty="0" smtClean="0"/>
              <a:t>13166 on Limited English Proficiency (LEP)</a:t>
            </a:r>
          </a:p>
          <a:p>
            <a:pPr lvl="1">
              <a:lnSpc>
                <a:spcPct val="80000"/>
              </a:lnSpc>
            </a:pPr>
            <a:r>
              <a:rPr lang="en-US" altLang="en-US" sz="2300" dirty="0" smtClean="0">
                <a:solidFill>
                  <a:srgbClr val="7030A0"/>
                </a:solidFill>
              </a:rPr>
              <a:t>Federal agencies to </a:t>
            </a:r>
            <a:r>
              <a:rPr lang="en-US" altLang="en-US" sz="2300" u="sng" dirty="0" smtClean="0">
                <a:solidFill>
                  <a:srgbClr val="7030A0"/>
                </a:solidFill>
              </a:rPr>
              <a:t>examine their services</a:t>
            </a:r>
            <a:r>
              <a:rPr lang="en-US" altLang="en-US" sz="2300" dirty="0" smtClean="0">
                <a:solidFill>
                  <a:srgbClr val="7030A0"/>
                </a:solidFill>
              </a:rPr>
              <a:t>, </a:t>
            </a:r>
            <a:r>
              <a:rPr lang="en-US" altLang="en-US" sz="2300" u="sng" dirty="0" smtClean="0">
                <a:solidFill>
                  <a:srgbClr val="7030A0"/>
                </a:solidFill>
              </a:rPr>
              <a:t>develop and implement processes</a:t>
            </a:r>
            <a:r>
              <a:rPr lang="en-US" altLang="en-US" sz="2300" dirty="0" smtClean="0">
                <a:solidFill>
                  <a:srgbClr val="7030A0"/>
                </a:solidFill>
              </a:rPr>
              <a:t> by which LEP persons can meaningfully access those services</a:t>
            </a:r>
            <a:r>
              <a:rPr lang="en-US" altLang="en-US" sz="2300" dirty="0" smtClean="0"/>
              <a:t>;</a:t>
            </a:r>
          </a:p>
          <a:p>
            <a:pPr lvl="1">
              <a:lnSpc>
                <a:spcPct val="80000"/>
              </a:lnSpc>
            </a:pPr>
            <a:r>
              <a:rPr lang="en-US" altLang="en-US" sz="2300" u="sng" dirty="0" smtClean="0">
                <a:solidFill>
                  <a:srgbClr val="C00000"/>
                </a:solidFill>
              </a:rPr>
              <a:t>Establish guidance</a:t>
            </a:r>
            <a:r>
              <a:rPr lang="en-US" altLang="en-US" sz="2300" dirty="0" smtClean="0">
                <a:solidFill>
                  <a:srgbClr val="C00000"/>
                </a:solidFill>
              </a:rPr>
              <a:t> on how recipients can provide meaningful access to LEP persons;</a:t>
            </a:r>
          </a:p>
          <a:p>
            <a:pPr lvl="1">
              <a:lnSpc>
                <a:spcPct val="80000"/>
              </a:lnSpc>
            </a:pPr>
            <a:r>
              <a:rPr lang="en-US" altLang="en-US" sz="2300" u="sng" dirty="0" smtClean="0">
                <a:solidFill>
                  <a:srgbClr val="3333FF"/>
                </a:solidFill>
              </a:rPr>
              <a:t>Prepare a plan</a:t>
            </a:r>
            <a:r>
              <a:rPr lang="en-US" altLang="en-US" sz="2300" dirty="0" smtClean="0">
                <a:solidFill>
                  <a:srgbClr val="3333FF"/>
                </a:solidFill>
              </a:rPr>
              <a:t> with consistent standards and steps to overcome language barriers in the delivery of programs and activities;</a:t>
            </a:r>
          </a:p>
          <a:p>
            <a:pPr lvl="1">
              <a:lnSpc>
                <a:spcPct val="80000"/>
              </a:lnSpc>
            </a:pPr>
            <a:r>
              <a:rPr lang="en-US" altLang="en-US" sz="2300" dirty="0" smtClean="0">
                <a:solidFill>
                  <a:srgbClr val="FF0000"/>
                </a:solidFill>
              </a:rPr>
              <a:t>Ensure </a:t>
            </a:r>
            <a:r>
              <a:rPr lang="en-US" altLang="en-US" sz="2300" u="sng" dirty="0" smtClean="0">
                <a:solidFill>
                  <a:srgbClr val="FF0000"/>
                </a:solidFill>
              </a:rPr>
              <a:t>stakeholders</a:t>
            </a:r>
            <a:r>
              <a:rPr lang="en-US" altLang="en-US" sz="2300" dirty="0" smtClean="0">
                <a:solidFill>
                  <a:srgbClr val="FF0000"/>
                </a:solidFill>
              </a:rPr>
              <a:t> have “adequate opportunity to </a:t>
            </a:r>
            <a:r>
              <a:rPr lang="en-US" altLang="en-US" sz="2300" u="sng" dirty="0" smtClean="0">
                <a:solidFill>
                  <a:srgbClr val="FF0000"/>
                </a:solidFill>
              </a:rPr>
              <a:t>provide input</a:t>
            </a:r>
            <a:r>
              <a:rPr lang="en-US" altLang="en-US" sz="2300" dirty="0" smtClean="0">
                <a:solidFill>
                  <a:srgbClr val="FF0000"/>
                </a:solidFill>
              </a:rPr>
              <a:t>.”</a:t>
            </a:r>
          </a:p>
          <a:p>
            <a:endParaRPr lang="en-US" altLang="en-US" dirty="0" smtClean="0"/>
          </a:p>
        </p:txBody>
      </p:sp>
      <p:sp>
        <p:nvSpPr>
          <p:cNvPr id="38916" name="Slide Number Placeholder 3"/>
          <p:cNvSpPr>
            <a:spLocks noGrp="1"/>
          </p:cNvSpPr>
          <p:nvPr>
            <p:ph type="sldNum" sz="quarter" idx="4294967295"/>
          </p:nvPr>
        </p:nvSpPr>
        <p:spPr>
          <a:xfrm>
            <a:off x="8153400" y="5715000"/>
            <a:ext cx="533400" cy="6096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hlink"/>
              </a:buClr>
              <a:buSzPct val="80000"/>
              <a:buFont typeface="Wingdings" pitchFamily="2" charset="2"/>
              <a:buChar char="l"/>
              <a:defRPr sz="3200">
                <a:solidFill>
                  <a:schemeClr val="tx1"/>
                </a:solidFill>
                <a:latin typeface="Arial" charset="0"/>
              </a:defRPr>
            </a:lvl1pPr>
            <a:lvl2pPr marL="742950" indent="-285750">
              <a:spcBef>
                <a:spcPct val="20000"/>
              </a:spcBef>
              <a:buClr>
                <a:schemeClr val="accent1"/>
              </a:buClr>
              <a:buSzPct val="70000"/>
              <a:buFont typeface="Wingdings" pitchFamily="2" charset="2"/>
              <a:buChar char="l"/>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l"/>
              <a:defRPr sz="2400">
                <a:solidFill>
                  <a:schemeClr val="tx1"/>
                </a:solidFill>
                <a:latin typeface="Arial" charset="0"/>
              </a:defRPr>
            </a:lvl3pPr>
            <a:lvl4pPr marL="1600200" indent="-228600">
              <a:spcBef>
                <a:spcPct val="20000"/>
              </a:spcBef>
              <a:buClr>
                <a:schemeClr val="hlink"/>
              </a:buClr>
              <a:buSzPct val="60000"/>
              <a:buFont typeface="Wingdings" pitchFamily="2" charset="2"/>
              <a:buChar char="l"/>
              <a:defRPr sz="2000">
                <a:solidFill>
                  <a:schemeClr val="tx1"/>
                </a:solidFill>
                <a:latin typeface="Arial" charset="0"/>
              </a:defRPr>
            </a:lvl4pPr>
            <a:lvl5pPr marL="2057400" indent="-228600">
              <a:spcBef>
                <a:spcPct val="20000"/>
              </a:spcBef>
              <a:buClr>
                <a:schemeClr val="bg2"/>
              </a:buClr>
              <a:buSzPct val="4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9pPr>
          </a:lstStyle>
          <a:p>
            <a:pPr>
              <a:spcBef>
                <a:spcPct val="0"/>
              </a:spcBef>
              <a:buClrTx/>
              <a:buSzTx/>
              <a:buFontTx/>
              <a:buNone/>
            </a:pPr>
            <a:fld id="{6CDCFB14-3C0B-42CA-9E72-CAE8BC260005}" type="slidenum">
              <a:rPr lang="en-US" altLang="en-US" sz="1200" smtClean="0">
                <a:latin typeface="Arial Black" pitchFamily="34" charset="0"/>
              </a:rPr>
              <a:pPr>
                <a:spcBef>
                  <a:spcPct val="0"/>
                </a:spcBef>
                <a:buClrTx/>
                <a:buSzTx/>
                <a:buFontTx/>
                <a:buNone/>
              </a:pPr>
              <a:t>14</a:t>
            </a:fld>
            <a:endParaRPr lang="en-US" altLang="en-US" sz="1200" dirty="0" smtClean="0">
              <a:latin typeface="Arial Black"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152400" y="0"/>
            <a:ext cx="1714500" cy="609601"/>
          </a:xfrm>
          <a:prstGeom prst="rect">
            <a:avLst/>
          </a:prstGeom>
          <a:noFill/>
          <a:ln w="9525">
            <a:noFill/>
            <a:miter lim="800000"/>
            <a:headEnd/>
            <a:tailEnd/>
          </a:ln>
        </p:spPr>
      </p:pic>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75105" y="304800"/>
            <a:ext cx="1168895" cy="890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7674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38200" y="228600"/>
            <a:ext cx="7997952" cy="758952"/>
          </a:xfrm>
        </p:spPr>
        <p:txBody>
          <a:bodyPr/>
          <a:lstStyle/>
          <a:p>
            <a:pPr algn="ctr" eaLnBrk="1" hangingPunct="1"/>
            <a:r>
              <a:rPr lang="en-US" altLang="en-US" b="1" dirty="0" smtClean="0">
                <a:solidFill>
                  <a:srgbClr val="009900"/>
                </a:solidFill>
              </a:rPr>
              <a:t>Who Is An LEP Person?</a:t>
            </a:r>
          </a:p>
        </p:txBody>
      </p:sp>
      <p:sp>
        <p:nvSpPr>
          <p:cNvPr id="27652" name="Rectangle 3"/>
          <p:cNvSpPr>
            <a:spLocks noGrp="1" noChangeArrowheads="1"/>
          </p:cNvSpPr>
          <p:nvPr>
            <p:ph idx="1"/>
          </p:nvPr>
        </p:nvSpPr>
        <p:spPr>
          <a:xfrm>
            <a:off x="457200" y="1676400"/>
            <a:ext cx="8229600" cy="4456113"/>
          </a:xfrm>
        </p:spPr>
        <p:txBody>
          <a:bodyPr/>
          <a:lstStyle/>
          <a:p>
            <a:pPr eaLnBrk="1" hangingPunct="1">
              <a:defRPr/>
            </a:pPr>
            <a:r>
              <a:rPr lang="en-US" dirty="0" smtClean="0"/>
              <a:t>Person who </a:t>
            </a:r>
            <a:r>
              <a:rPr lang="en-US" u="sng" dirty="0" smtClean="0"/>
              <a:t>does not speak English as primary language</a:t>
            </a:r>
            <a:r>
              <a:rPr lang="en-US" dirty="0" smtClean="0"/>
              <a:t> and has </a:t>
            </a:r>
            <a:r>
              <a:rPr lang="en-US" u="sng" dirty="0" smtClean="0"/>
              <a:t>limited ability to read, speak, write or understand English;</a:t>
            </a:r>
            <a:endParaRPr lang="en-US" dirty="0" smtClean="0"/>
          </a:p>
          <a:p>
            <a:pPr eaLnBrk="1" hangingPunct="1">
              <a:defRPr/>
            </a:pPr>
            <a:r>
              <a:rPr lang="en-US" dirty="0" smtClean="0">
                <a:solidFill>
                  <a:srgbClr val="0033CC"/>
                </a:solidFill>
              </a:rPr>
              <a:t>Failure to provide LEP person services or meaningful access to services [may] constitute national origin discrimination.  </a:t>
            </a:r>
            <a:r>
              <a:rPr lang="en-US" sz="2400" i="1" dirty="0" smtClean="0"/>
              <a:t>(</a:t>
            </a:r>
            <a:r>
              <a:rPr lang="en-US" sz="2400" i="1" dirty="0" smtClean="0">
                <a:solidFill>
                  <a:srgbClr val="C00000"/>
                </a:solidFill>
              </a:rPr>
              <a:t>Lau v. Nichols, 1974</a:t>
            </a:r>
            <a:r>
              <a:rPr lang="en-US" sz="2400" i="1" dirty="0" smtClean="0"/>
              <a:t>)</a:t>
            </a:r>
          </a:p>
          <a:p>
            <a:pPr eaLnBrk="1" hangingPunct="1">
              <a:defRPr/>
            </a:pPr>
            <a:endParaRPr lang="en-US" dirty="0" smtClean="0"/>
          </a:p>
        </p:txBody>
      </p:sp>
      <p:sp>
        <p:nvSpPr>
          <p:cNvPr id="39940" name="Slide Number Placeholder 5"/>
          <p:cNvSpPr>
            <a:spLocks noGrp="1"/>
          </p:cNvSpPr>
          <p:nvPr>
            <p:ph type="sldNum" sz="quarter" idx="4294967295"/>
          </p:nvPr>
        </p:nvSpPr>
        <p:spPr>
          <a:xfrm>
            <a:off x="8153400" y="5715000"/>
            <a:ext cx="533400" cy="6096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hlink"/>
              </a:buClr>
              <a:buSzPct val="80000"/>
              <a:buFont typeface="Wingdings" pitchFamily="2" charset="2"/>
              <a:buChar char="l"/>
              <a:defRPr sz="3200">
                <a:solidFill>
                  <a:schemeClr val="tx1"/>
                </a:solidFill>
                <a:latin typeface="Arial" charset="0"/>
              </a:defRPr>
            </a:lvl1pPr>
            <a:lvl2pPr marL="742950" indent="-285750">
              <a:spcBef>
                <a:spcPct val="20000"/>
              </a:spcBef>
              <a:buClr>
                <a:schemeClr val="accent1"/>
              </a:buClr>
              <a:buSzPct val="70000"/>
              <a:buFont typeface="Wingdings" pitchFamily="2" charset="2"/>
              <a:buChar char="l"/>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l"/>
              <a:defRPr sz="2400">
                <a:solidFill>
                  <a:schemeClr val="tx1"/>
                </a:solidFill>
                <a:latin typeface="Arial" charset="0"/>
              </a:defRPr>
            </a:lvl3pPr>
            <a:lvl4pPr marL="1600200" indent="-228600">
              <a:spcBef>
                <a:spcPct val="20000"/>
              </a:spcBef>
              <a:buClr>
                <a:schemeClr val="hlink"/>
              </a:buClr>
              <a:buSzPct val="60000"/>
              <a:buFont typeface="Wingdings" pitchFamily="2" charset="2"/>
              <a:buChar char="l"/>
              <a:defRPr sz="2000">
                <a:solidFill>
                  <a:schemeClr val="tx1"/>
                </a:solidFill>
                <a:latin typeface="Arial" charset="0"/>
              </a:defRPr>
            </a:lvl4pPr>
            <a:lvl5pPr marL="2057400" indent="-228600">
              <a:spcBef>
                <a:spcPct val="20000"/>
              </a:spcBef>
              <a:buClr>
                <a:schemeClr val="bg2"/>
              </a:buClr>
              <a:buSzPct val="4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9pPr>
          </a:lstStyle>
          <a:p>
            <a:pPr>
              <a:spcBef>
                <a:spcPct val="0"/>
              </a:spcBef>
              <a:buClrTx/>
              <a:buSzTx/>
              <a:buFontTx/>
              <a:buNone/>
            </a:pPr>
            <a:fld id="{F65260EC-1CF7-4F16-90C5-80250C5B0502}" type="slidenum">
              <a:rPr lang="en-US" altLang="en-US" sz="1200" b="1" smtClean="0">
                <a:latin typeface="Tahoma" pitchFamily="34" charset="0"/>
              </a:rPr>
              <a:pPr>
                <a:spcBef>
                  <a:spcPct val="0"/>
                </a:spcBef>
                <a:buClrTx/>
                <a:buSzTx/>
                <a:buFontTx/>
                <a:buNone/>
              </a:pPr>
              <a:t>15</a:t>
            </a:fld>
            <a:endParaRPr lang="en-US" altLang="en-US" sz="1200" b="1" dirty="0" smtClean="0">
              <a:latin typeface="Tahoma"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152400" y="152400"/>
            <a:ext cx="1714500" cy="657225"/>
          </a:xfrm>
          <a:prstGeom prst="rect">
            <a:avLst/>
          </a:prstGeom>
          <a:noFill/>
          <a:ln w="9525">
            <a:noFill/>
            <a:miter lim="800000"/>
            <a:headEnd/>
            <a:tailEnd/>
          </a:ln>
        </p:spPr>
      </p:pic>
      <p:pic>
        <p:nvPicPr>
          <p:cNvPr id="2150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24200" y="4267200"/>
            <a:ext cx="2667000" cy="25640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126098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 calcmode="lin" valueType="num">
                                      <p:cBhvr additive="base">
                                        <p:cTn id="7" dur="500" fill="hold"/>
                                        <p:tgtEl>
                                          <p:spTgt spid="276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2">
                                            <p:txEl>
                                              <p:pRg st="1" end="1"/>
                                            </p:txEl>
                                          </p:spTgt>
                                        </p:tgtEl>
                                        <p:attrNameLst>
                                          <p:attrName>style.visibility</p:attrName>
                                        </p:attrNameLst>
                                      </p:cBhvr>
                                      <p:to>
                                        <p:strVal val="visible"/>
                                      </p:to>
                                    </p:set>
                                    <p:anim calcmode="lin" valueType="num">
                                      <p:cBhvr additive="base">
                                        <p:cTn id="13" dur="500" fill="hold"/>
                                        <p:tgtEl>
                                          <p:spTgt spid="276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447800" y="152400"/>
            <a:ext cx="7543800" cy="838200"/>
          </a:xfrm>
        </p:spPr>
        <p:txBody>
          <a:bodyPr>
            <a:normAutofit fontScale="90000"/>
          </a:bodyPr>
          <a:lstStyle/>
          <a:p>
            <a:pPr algn="ctr" eaLnBrk="1" hangingPunct="1"/>
            <a:r>
              <a:rPr lang="en-US" sz="2800" b="1" dirty="0" smtClean="0">
                <a:solidFill>
                  <a:srgbClr val="00B050"/>
                </a:solidFill>
              </a:rPr>
              <a:t/>
            </a:r>
            <a:br>
              <a:rPr lang="en-US" sz="2800" b="1" dirty="0" smtClean="0">
                <a:solidFill>
                  <a:srgbClr val="00B050"/>
                </a:solidFill>
              </a:rPr>
            </a:br>
            <a:r>
              <a:rPr lang="en-US" sz="2700" b="1" dirty="0" smtClean="0">
                <a:solidFill>
                  <a:srgbClr val="00B050"/>
                </a:solidFill>
              </a:rPr>
              <a:t>Title VI Law Versus FHWA’s Title VI Program</a:t>
            </a:r>
          </a:p>
        </p:txBody>
      </p:sp>
      <p:graphicFrame>
        <p:nvGraphicFramePr>
          <p:cNvPr id="539651" name="Group 3"/>
          <p:cNvGraphicFramePr>
            <a:graphicFrameLocks noGrp="1"/>
          </p:cNvGraphicFramePr>
          <p:nvPr>
            <p:ph idx="1"/>
            <p:extLst>
              <p:ext uri="{D42A27DB-BD31-4B8C-83A1-F6EECF244321}">
                <p14:modId xmlns:p14="http://schemas.microsoft.com/office/powerpoint/2010/main" xmlns="" val="3314364876"/>
              </p:ext>
            </p:extLst>
          </p:nvPr>
        </p:nvGraphicFramePr>
        <p:xfrm>
          <a:off x="152400" y="1524003"/>
          <a:ext cx="8839200" cy="5210215"/>
        </p:xfrm>
        <a:graphic>
          <a:graphicData uri="http://schemas.openxmlformats.org/drawingml/2006/table">
            <a:tbl>
              <a:tblPr/>
              <a:tblGrid>
                <a:gridCol w="4421188"/>
                <a:gridCol w="4418012"/>
              </a:tblGrid>
              <a:tr h="137159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smtClean="0">
                          <a:ln>
                            <a:noFill/>
                          </a:ln>
                          <a:solidFill>
                            <a:srgbClr val="000000"/>
                          </a:solidFill>
                          <a:effectLst/>
                          <a:latin typeface="Tahoma" pitchFamily="34" charset="0"/>
                        </a:rPr>
                        <a:t>Title VI of CRA of 1964</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smtClean="0">
                          <a:ln>
                            <a:noFill/>
                          </a:ln>
                          <a:solidFill>
                            <a:srgbClr val="000000"/>
                          </a:solidFill>
                          <a:effectLst/>
                          <a:latin typeface="Tahoma" pitchFamily="34" charset="0"/>
                        </a:rPr>
                        <a:t>Coverage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smtClean="0">
                          <a:ln>
                            <a:noFill/>
                          </a:ln>
                          <a:solidFill>
                            <a:srgbClr val="000000"/>
                          </a:solidFill>
                          <a:effectLst/>
                          <a:latin typeface="Tahoma" pitchFamily="34" charset="0"/>
                        </a:rPr>
                        <a:t>FHWA Title VI Program Coverage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48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rgbClr val="000000"/>
                          </a:solidFill>
                          <a:effectLst/>
                          <a:latin typeface="Tahoma" pitchFamily="34" charset="0"/>
                        </a:rPr>
                        <a:t>Race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rgbClr val="000000"/>
                          </a:solidFill>
                          <a:effectLst/>
                          <a:latin typeface="Tahoma" pitchFamily="34" charset="0"/>
                        </a:rPr>
                        <a:t>Race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48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rgbClr val="000000"/>
                          </a:solidFill>
                          <a:effectLst/>
                          <a:latin typeface="Tahoma" pitchFamily="34" charset="0"/>
                        </a:rPr>
                        <a:t>Color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rgbClr val="000000"/>
                          </a:solidFill>
                          <a:effectLst/>
                          <a:latin typeface="Tahoma" pitchFamily="34" charset="0"/>
                        </a:rPr>
                        <a:t>Color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48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rgbClr val="000000"/>
                          </a:solidFill>
                          <a:effectLst/>
                          <a:latin typeface="Tahoma" pitchFamily="34" charset="0"/>
                        </a:rPr>
                        <a:t>National Origin (</a:t>
                      </a:r>
                      <a:r>
                        <a:rPr kumimoji="0" lang="en-US" sz="2800" b="0" i="0" u="none" strike="noStrike" cap="none" normalizeH="0" baseline="0" dirty="0" smtClean="0">
                          <a:ln>
                            <a:noFill/>
                          </a:ln>
                          <a:solidFill>
                            <a:srgbClr val="7030A0"/>
                          </a:solidFill>
                          <a:effectLst/>
                          <a:latin typeface="Tahoma" pitchFamily="34" charset="0"/>
                        </a:rPr>
                        <a:t>LEP</a:t>
                      </a:r>
                      <a:r>
                        <a:rPr kumimoji="0" lang="en-US" sz="2800" b="0" i="0" u="none" strike="noStrike" cap="none" normalizeH="0" baseline="0" dirty="0" smtClean="0">
                          <a:ln>
                            <a:noFill/>
                          </a:ln>
                          <a:solidFill>
                            <a:srgbClr val="000000"/>
                          </a:solidFill>
                          <a:effectLst/>
                          <a:latin typeface="Tahoma" pitchFamily="34" charset="0"/>
                        </a:rPr>
                        <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rgbClr val="000000"/>
                          </a:solidFill>
                          <a:effectLst/>
                          <a:latin typeface="Tahoma" pitchFamily="34" charset="0"/>
                        </a:rPr>
                        <a:t>National Origin (</a:t>
                      </a:r>
                      <a:r>
                        <a:rPr kumimoji="0" lang="en-US" sz="2800" b="0" i="0" u="none" strike="noStrike" cap="none" normalizeH="0" baseline="0" dirty="0" smtClean="0">
                          <a:ln>
                            <a:noFill/>
                          </a:ln>
                          <a:solidFill>
                            <a:srgbClr val="7030A0"/>
                          </a:solidFill>
                          <a:effectLst/>
                          <a:latin typeface="Tahoma" pitchFamily="34" charset="0"/>
                        </a:rPr>
                        <a:t>LEP</a:t>
                      </a:r>
                      <a:r>
                        <a:rPr kumimoji="0" lang="en-US" sz="2800" b="0" i="0" u="none" strike="noStrike" cap="none" normalizeH="0" baseline="0" dirty="0" smtClean="0">
                          <a:ln>
                            <a:noFill/>
                          </a:ln>
                          <a:solidFill>
                            <a:srgbClr val="000000"/>
                          </a:solidFill>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4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rgbClr val="000000"/>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rgbClr val="00B050"/>
                          </a:solidFill>
                          <a:effectLst/>
                          <a:latin typeface="Tahoma" pitchFamily="34" charset="0"/>
                        </a:rPr>
                        <a:t>Handicap/Disability</a:t>
                      </a:r>
                      <a:endParaRPr kumimoji="0" lang="en-US" sz="1400" b="0" i="0" u="none" strike="noStrike" cap="none" normalizeH="0" baseline="0" dirty="0" smtClean="0">
                        <a:ln>
                          <a:noFill/>
                        </a:ln>
                        <a:solidFill>
                          <a:srgbClr val="FF00FF"/>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4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rgbClr val="000000"/>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rgbClr val="FFC000"/>
                          </a:solidFill>
                          <a:effectLst/>
                          <a:latin typeface="Tahoma" pitchFamily="34" charset="0"/>
                        </a:rPr>
                        <a:t>Sex (Gender)</a:t>
                      </a:r>
                      <a:endParaRPr kumimoji="0" lang="en-US" sz="1800" b="0" i="0" u="none" strike="noStrike" cap="none" normalizeH="0" baseline="0" dirty="0" smtClean="0">
                        <a:ln>
                          <a:noFill/>
                        </a:ln>
                        <a:solidFill>
                          <a:srgbClr val="FF00FF"/>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48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rgbClr val="000000"/>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rgbClr val="C00000"/>
                          </a:solidFill>
                          <a:effectLst/>
                          <a:latin typeface="Tahoma" pitchFamily="34" charset="0"/>
                        </a:rPr>
                        <a:t>Age</a:t>
                      </a:r>
                      <a:endParaRPr kumimoji="0" lang="en-US" sz="1800" b="0" i="0" u="none" strike="noStrike" cap="none" normalizeH="0" baseline="0" dirty="0" smtClean="0">
                        <a:ln>
                          <a:noFill/>
                        </a:ln>
                        <a:solidFill>
                          <a:srgbClr val="FF00FF"/>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2965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rgbClr val="000000"/>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rgbClr val="FF0000"/>
                          </a:solidFill>
                          <a:effectLst/>
                          <a:latin typeface="Tahoma" pitchFamily="34" charset="0"/>
                        </a:rPr>
                        <a:t>Low Income &amp; Minorities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152400" y="76201"/>
            <a:ext cx="1714500" cy="533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C0E16D0-0335-461B-9655-A58544DBB4CB}" type="slidenum">
              <a:rPr lang="en-US" smtClean="0"/>
              <a:pPr>
                <a:defRPr/>
              </a:pPr>
              <a:t>16</a:t>
            </a:fld>
            <a:endParaRPr lang="en-US"/>
          </a:p>
        </p:txBody>
      </p:sp>
    </p:spTree>
    <p:extLst>
      <p:ext uri="{BB962C8B-B14F-4D97-AF65-F5344CB8AC3E}">
        <p14:creationId xmlns:p14="http://schemas.microsoft.com/office/powerpoint/2010/main" xmlns="" val="3201318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9651"/>
                                        </p:tgtEl>
                                        <p:attrNameLst>
                                          <p:attrName>style.visibility</p:attrName>
                                        </p:attrNameLst>
                                      </p:cBhvr>
                                      <p:to>
                                        <p:strVal val="visible"/>
                                      </p:to>
                                    </p:set>
                                    <p:animEffect transition="in" filter="wipe(down)">
                                      <p:cBhvr>
                                        <p:cTn id="7" dur="500"/>
                                        <p:tgtEl>
                                          <p:spTgt spid="539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10600" cy="990600"/>
          </a:xfrm>
        </p:spPr>
        <p:txBody>
          <a:bodyPr>
            <a:normAutofit fontScale="90000"/>
          </a:bodyPr>
          <a:lstStyle/>
          <a:p>
            <a:pPr algn="ctr"/>
            <a:r>
              <a:rPr lang="en-US" b="1" dirty="0" smtClean="0">
                <a:solidFill>
                  <a:srgbClr val="3333FF"/>
                </a:solidFill>
              </a:rPr>
              <a:t/>
            </a:r>
            <a:br>
              <a:rPr lang="en-US" b="1" dirty="0" smtClean="0">
                <a:solidFill>
                  <a:srgbClr val="3333FF"/>
                </a:solidFill>
              </a:rPr>
            </a:br>
            <a:r>
              <a:rPr lang="en-US" b="1" dirty="0" smtClean="0">
                <a:solidFill>
                  <a:srgbClr val="00B050"/>
                </a:solidFill>
              </a:rPr>
              <a:t>In Effect FHWA Title VI Program Is</a:t>
            </a:r>
            <a:r>
              <a:rPr lang="en-US" dirty="0" smtClean="0">
                <a:solidFill>
                  <a:srgbClr val="00B050"/>
                </a:solidFill>
              </a:rPr>
              <a:t>…</a:t>
            </a:r>
            <a:endParaRPr lang="en-US" dirty="0">
              <a:solidFill>
                <a:srgbClr val="00B050"/>
              </a:solidFill>
            </a:endParaRPr>
          </a:p>
        </p:txBody>
      </p:sp>
      <p:sp>
        <p:nvSpPr>
          <p:cNvPr id="3" name="Content Placeholder 2"/>
          <p:cNvSpPr>
            <a:spLocks noGrp="1"/>
          </p:cNvSpPr>
          <p:nvPr>
            <p:ph sz="quarter" idx="1"/>
          </p:nvPr>
        </p:nvSpPr>
        <p:spPr>
          <a:xfrm>
            <a:off x="152400" y="1600200"/>
            <a:ext cx="8839200" cy="4873752"/>
          </a:xfrm>
        </p:spPr>
        <p:txBody>
          <a:bodyPr>
            <a:normAutofit/>
          </a:bodyPr>
          <a:lstStyle/>
          <a:p>
            <a:r>
              <a:rPr lang="en-US" altLang="en-US" sz="2800" dirty="0"/>
              <a:t>System of requirements developed to assure nondiscrimination in programs and activities receiving Federal financial assistance on the basis of:</a:t>
            </a:r>
          </a:p>
          <a:p>
            <a:pPr lvl="1"/>
            <a:r>
              <a:rPr lang="en-US" altLang="en-US" sz="2400" dirty="0">
                <a:solidFill>
                  <a:srgbClr val="C00000"/>
                </a:solidFill>
              </a:rPr>
              <a:t>Race</a:t>
            </a:r>
          </a:p>
          <a:p>
            <a:pPr lvl="1"/>
            <a:r>
              <a:rPr lang="en-US" altLang="en-US" sz="2400" dirty="0">
                <a:solidFill>
                  <a:srgbClr val="C00000"/>
                </a:solidFill>
              </a:rPr>
              <a:t>Color</a:t>
            </a:r>
          </a:p>
          <a:p>
            <a:pPr lvl="1"/>
            <a:r>
              <a:rPr lang="en-US" altLang="en-US" sz="2400" dirty="0">
                <a:solidFill>
                  <a:srgbClr val="C00000"/>
                </a:solidFill>
              </a:rPr>
              <a:t>National Origin (</a:t>
            </a:r>
            <a:r>
              <a:rPr lang="en-US" altLang="en-US" sz="2000" dirty="0">
                <a:solidFill>
                  <a:srgbClr val="C00000"/>
                </a:solidFill>
              </a:rPr>
              <a:t>Including</a:t>
            </a:r>
            <a:r>
              <a:rPr lang="en-US" altLang="en-US" sz="2400" dirty="0">
                <a:solidFill>
                  <a:srgbClr val="C00000"/>
                </a:solidFill>
              </a:rPr>
              <a:t> </a:t>
            </a:r>
            <a:r>
              <a:rPr lang="en-US" altLang="en-US" sz="2000" dirty="0">
                <a:solidFill>
                  <a:srgbClr val="C00000"/>
                </a:solidFill>
              </a:rPr>
              <a:t>Limited English Proficiency (LEP)</a:t>
            </a:r>
            <a:r>
              <a:rPr lang="en-US" altLang="en-US" sz="2400" dirty="0">
                <a:solidFill>
                  <a:srgbClr val="C00000"/>
                </a:solidFill>
              </a:rPr>
              <a:t>)</a:t>
            </a:r>
          </a:p>
          <a:p>
            <a:pPr lvl="1"/>
            <a:r>
              <a:rPr lang="en-US" altLang="en-US" sz="2400" dirty="0">
                <a:solidFill>
                  <a:srgbClr val="00B0F0"/>
                </a:solidFill>
              </a:rPr>
              <a:t>Sex</a:t>
            </a:r>
          </a:p>
          <a:p>
            <a:pPr lvl="1"/>
            <a:r>
              <a:rPr lang="en-US" altLang="en-US" sz="2400" dirty="0">
                <a:solidFill>
                  <a:srgbClr val="7030A0"/>
                </a:solidFill>
              </a:rPr>
              <a:t>Age</a:t>
            </a:r>
          </a:p>
          <a:p>
            <a:pPr lvl="1"/>
            <a:r>
              <a:rPr lang="en-US" altLang="en-US" sz="2400" dirty="0">
                <a:solidFill>
                  <a:srgbClr val="00B050"/>
                </a:solidFill>
              </a:rPr>
              <a:t>Disability</a:t>
            </a:r>
          </a:p>
          <a:p>
            <a:pPr lvl="1"/>
            <a:r>
              <a:rPr lang="en-US" altLang="en-US" sz="2400" dirty="0">
                <a:solidFill>
                  <a:srgbClr val="FF0000"/>
                </a:solidFill>
              </a:rPr>
              <a:t>[Low]Income Status</a:t>
            </a:r>
          </a:p>
          <a:p>
            <a:endParaRPr lang="en-US" dirty="0"/>
          </a:p>
        </p:txBody>
      </p:sp>
      <p:sp>
        <p:nvSpPr>
          <p:cNvPr id="4" name="Slide Number Placeholder 3"/>
          <p:cNvSpPr>
            <a:spLocks noGrp="1"/>
          </p:cNvSpPr>
          <p:nvPr>
            <p:ph type="sldNum" sz="quarter" idx="4294967295"/>
          </p:nvPr>
        </p:nvSpPr>
        <p:spPr>
          <a:xfrm>
            <a:off x="4343400" y="1066800"/>
            <a:ext cx="457200" cy="457200"/>
          </a:xfrm>
          <a:prstGeom prst="rect">
            <a:avLst/>
          </a:prstGeom>
        </p:spPr>
        <p:txBody>
          <a:bodyPr/>
          <a:lstStyle/>
          <a:p>
            <a:fld id="{E8837356-3A82-4B30-A5CF-261F865EB250}" type="slidenum">
              <a:rPr lang="en-US" smtClean="0"/>
              <a:pPr/>
              <a:t>17</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52400" y="1"/>
            <a:ext cx="1714500" cy="533400"/>
          </a:xfrm>
          <a:prstGeom prst="rect">
            <a:avLst/>
          </a:prstGeom>
          <a:noFill/>
          <a:ln w="9525">
            <a:noFill/>
            <a:miter lim="800000"/>
            <a:headEnd/>
            <a:tailEnd/>
          </a:ln>
        </p:spPr>
      </p:pic>
    </p:spTree>
    <p:extLst>
      <p:ext uri="{BB962C8B-B14F-4D97-AF65-F5344CB8AC3E}">
        <p14:creationId xmlns:p14="http://schemas.microsoft.com/office/powerpoint/2010/main" xmlns="" val="3511331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391400" cy="1265238"/>
          </a:xfrm>
        </p:spPr>
        <p:txBody>
          <a:bodyPr>
            <a:normAutofit fontScale="90000"/>
          </a:bodyPr>
          <a:lstStyle/>
          <a:p>
            <a:pPr algn="ctr"/>
            <a:r>
              <a:rPr lang="en-US" b="1" dirty="0"/>
              <a:t> </a:t>
            </a:r>
            <a:r>
              <a:rPr lang="en-US" b="1" dirty="0" smtClean="0"/>
              <a:t>LPA Title VI Program Responsibilities</a:t>
            </a:r>
            <a:br>
              <a:rPr lang="en-US" b="1" dirty="0" smtClean="0"/>
            </a:br>
            <a:r>
              <a:rPr lang="en-US" sz="3600" b="1" dirty="0" smtClean="0">
                <a:solidFill>
                  <a:srgbClr val="C00000"/>
                </a:solidFill>
              </a:rPr>
              <a:t>Signed Assurances</a:t>
            </a:r>
            <a:endParaRPr lang="en-US" sz="3600" dirty="0">
              <a:solidFill>
                <a:srgbClr val="C00000"/>
              </a:solidFill>
            </a:endParaRPr>
          </a:p>
        </p:txBody>
      </p:sp>
      <p:sp>
        <p:nvSpPr>
          <p:cNvPr id="4" name="Content Placeholder 3"/>
          <p:cNvSpPr>
            <a:spLocks noGrp="1"/>
          </p:cNvSpPr>
          <p:nvPr>
            <p:ph sz="quarter" idx="1"/>
          </p:nvPr>
        </p:nvSpPr>
        <p:spPr>
          <a:xfrm>
            <a:off x="152400" y="2057400"/>
            <a:ext cx="4038600" cy="4572000"/>
          </a:xfrm>
        </p:spPr>
        <p:txBody>
          <a:bodyPr>
            <a:normAutofit/>
          </a:bodyPr>
          <a:lstStyle/>
          <a:p>
            <a:r>
              <a:rPr lang="en-US" dirty="0" smtClean="0"/>
              <a:t>1) </a:t>
            </a:r>
            <a:r>
              <a:rPr lang="en-US" b="1" dirty="0" smtClean="0"/>
              <a:t>Signed Assurances</a:t>
            </a:r>
          </a:p>
          <a:p>
            <a:pPr>
              <a:buNone/>
            </a:pPr>
            <a:endParaRPr lang="en-US" b="1" dirty="0" smtClean="0"/>
          </a:p>
          <a:p>
            <a:pPr>
              <a:buNone/>
            </a:pPr>
            <a:endParaRPr lang="en-US" b="1" dirty="0" smtClean="0"/>
          </a:p>
          <a:p>
            <a:pPr>
              <a:buNone/>
            </a:pPr>
            <a:endParaRPr lang="en-US" b="1" dirty="0" smtClean="0"/>
          </a:p>
          <a:p>
            <a:pPr>
              <a:buNone/>
            </a:pPr>
            <a:endParaRPr lang="en-US" b="1" dirty="0" smtClean="0"/>
          </a:p>
        </p:txBody>
      </p:sp>
      <p:sp>
        <p:nvSpPr>
          <p:cNvPr id="5" name="Content Placeholder 4"/>
          <p:cNvSpPr>
            <a:spLocks noGrp="1"/>
          </p:cNvSpPr>
          <p:nvPr>
            <p:ph sz="quarter" idx="2"/>
          </p:nvPr>
        </p:nvSpPr>
        <p:spPr>
          <a:xfrm>
            <a:off x="4876800" y="1752600"/>
            <a:ext cx="3886200" cy="4800600"/>
          </a:xfrm>
        </p:spPr>
        <p:txBody>
          <a:bodyPr>
            <a:normAutofit/>
          </a:bodyPr>
          <a:lstStyle/>
          <a:p>
            <a:pPr marL="274320" lvl="1">
              <a:spcBef>
                <a:spcPts val="600"/>
              </a:spcBef>
              <a:buSzPct val="70000"/>
              <a:buFont typeface="Wingdings"/>
              <a:buChar char=""/>
            </a:pPr>
            <a:r>
              <a:rPr lang="en-US" sz="1800" dirty="0" smtClean="0"/>
              <a:t>“</a:t>
            </a:r>
            <a:r>
              <a:rPr lang="en-US" sz="1800" i="1" dirty="0" smtClean="0"/>
              <a:t>every [award of, or] application for Federal financial assistance shall, as a condition to its approval and the extension of any Federal financial assistance pursuant to the [award or] application, contain or be accompanied by an assurance that the program will be conducted or the facility operated in compliance with all requirements imposed</a:t>
            </a:r>
            <a:r>
              <a:rPr lang="en-US" sz="1800" dirty="0" smtClean="0"/>
              <a:t>…” </a:t>
            </a:r>
            <a:r>
              <a:rPr lang="en-US" sz="1800" dirty="0" smtClean="0">
                <a:solidFill>
                  <a:srgbClr val="FF0000"/>
                </a:solidFill>
              </a:rPr>
              <a:t>(49 CFR 21.7)</a:t>
            </a:r>
          </a:p>
          <a:p>
            <a:endParaRPr lang="en-US" sz="1800" dirty="0" smtClean="0"/>
          </a:p>
        </p:txBody>
      </p:sp>
      <p:pic>
        <p:nvPicPr>
          <p:cNvPr id="6" name="Picture 2"/>
          <p:cNvPicPr>
            <a:picLocks noChangeAspect="1" noChangeArrowheads="1"/>
          </p:cNvPicPr>
          <p:nvPr/>
        </p:nvPicPr>
        <p:blipFill>
          <a:blip r:embed="rId2" cstate="print"/>
          <a:srcRect/>
          <a:stretch>
            <a:fillRect/>
          </a:stretch>
        </p:blipFill>
        <p:spPr bwMode="auto">
          <a:xfrm>
            <a:off x="152400" y="152400"/>
            <a:ext cx="1714500" cy="657225"/>
          </a:xfrm>
          <a:prstGeom prst="rect">
            <a:avLst/>
          </a:prstGeom>
          <a:noFill/>
          <a:ln w="9525">
            <a:noFill/>
            <a:miter lim="800000"/>
            <a:headEnd/>
            <a:tailEnd/>
          </a:ln>
        </p:spPr>
      </p:pic>
      <p:sp>
        <p:nvSpPr>
          <p:cNvPr id="19" name="Right Arrow Callout 18"/>
          <p:cNvSpPr/>
          <p:nvPr/>
        </p:nvSpPr>
        <p:spPr>
          <a:xfrm>
            <a:off x="4114800" y="2286000"/>
            <a:ext cx="609600" cy="762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p:cNvSpPr>
            <a:spLocks noGrp="1"/>
          </p:cNvSpPr>
          <p:nvPr>
            <p:ph type="sldNum" sz="quarter" idx="12"/>
          </p:nvPr>
        </p:nvSpPr>
        <p:spPr/>
        <p:txBody>
          <a:bodyPr/>
          <a:lstStyle/>
          <a:p>
            <a:fld id="{E8837356-3A82-4B30-A5CF-261F865EB250}" type="slidenum">
              <a:rPr lang="en-US" smtClean="0"/>
              <a:pPr/>
              <a:t>18</a:t>
            </a:fld>
            <a:endParaRPr lang="en-US"/>
          </a:p>
        </p:txBody>
      </p:sp>
      <p:pic>
        <p:nvPicPr>
          <p:cNvPr id="11" name="Picture 1"/>
          <p:cNvPicPr>
            <a:picLocks noChangeAspect="1" noChangeArrowheads="1"/>
          </p:cNvPicPr>
          <p:nvPr/>
        </p:nvPicPr>
        <p:blipFill>
          <a:blip r:embed="rId3" cstate="print"/>
          <a:srcRect/>
          <a:stretch>
            <a:fillRect/>
          </a:stretch>
        </p:blipFill>
        <p:spPr bwMode="auto">
          <a:xfrm>
            <a:off x="457200" y="3369491"/>
            <a:ext cx="3962400" cy="2327124"/>
          </a:xfrm>
          <a:prstGeom prst="rect">
            <a:avLst/>
          </a:prstGeom>
          <a:noFill/>
          <a:ln w="9525">
            <a:noFill/>
            <a:miter lim="800000"/>
            <a:headEnd/>
            <a:tailEnd/>
          </a:ln>
          <a:effectLst/>
        </p:spPr>
      </p:pic>
    </p:spTree>
    <p:extLst>
      <p:ext uri="{BB962C8B-B14F-4D97-AF65-F5344CB8AC3E}">
        <p14:creationId xmlns:p14="http://schemas.microsoft.com/office/powerpoint/2010/main" xmlns="" val="35582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837356-3A82-4B30-A5CF-261F865EB250}" type="slidenum">
              <a:rPr lang="en-US" smtClean="0"/>
              <a:pPr/>
              <a:t>19</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18697756"/>
            <a:ext cx="4647922" cy="6029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3680" y="457200"/>
            <a:ext cx="6632649" cy="6378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86999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b="1" dirty="0" smtClean="0"/>
              <a:t>Session Outcomes</a:t>
            </a:r>
            <a:endParaRPr lang="en-US" b="1" dirty="0"/>
          </a:p>
        </p:txBody>
      </p:sp>
      <p:sp>
        <p:nvSpPr>
          <p:cNvPr id="3" name="Content Placeholder 2"/>
          <p:cNvSpPr>
            <a:spLocks noGrp="1"/>
          </p:cNvSpPr>
          <p:nvPr>
            <p:ph sz="quarter" idx="1"/>
          </p:nvPr>
        </p:nvSpPr>
        <p:spPr>
          <a:xfrm>
            <a:off x="228600" y="2362200"/>
            <a:ext cx="8686800" cy="4343400"/>
          </a:xfrm>
        </p:spPr>
        <p:txBody>
          <a:bodyPr/>
          <a:lstStyle/>
          <a:p>
            <a:r>
              <a:rPr lang="en-US" dirty="0" smtClean="0"/>
              <a:t>Recognize Delegation of Federal-aid Project Administration and Management to </a:t>
            </a:r>
            <a:r>
              <a:rPr lang="en-US" dirty="0" err="1" smtClean="0"/>
              <a:t>Subrecipients</a:t>
            </a:r>
            <a:r>
              <a:rPr lang="en-US" dirty="0" smtClean="0"/>
              <a:t>/LPAs</a:t>
            </a:r>
          </a:p>
          <a:p>
            <a:r>
              <a:rPr lang="en-US" dirty="0" smtClean="0"/>
              <a:t>Define FHWA’s Title VI Program</a:t>
            </a:r>
          </a:p>
          <a:p>
            <a:r>
              <a:rPr lang="en-US" dirty="0" smtClean="0"/>
              <a:t>Identify LPA Title VI Program Responsibilities</a:t>
            </a:r>
            <a:endParaRPr lang="en-US" dirty="0"/>
          </a:p>
        </p:txBody>
      </p:sp>
      <p:sp>
        <p:nvSpPr>
          <p:cNvPr id="6" name="Slide Number Placeholder 5"/>
          <p:cNvSpPr>
            <a:spLocks noGrp="1"/>
          </p:cNvSpPr>
          <p:nvPr>
            <p:ph type="sldNum" sz="quarter" idx="15"/>
          </p:nvPr>
        </p:nvSpPr>
        <p:spPr/>
        <p:txBody>
          <a:bodyPr/>
          <a:lstStyle/>
          <a:p>
            <a:fld id="{E8837356-3A82-4B30-A5CF-261F865EB250}" type="slidenum">
              <a:rPr lang="en-US" smtClean="0"/>
              <a:pPr/>
              <a:t>2</a:t>
            </a:fld>
            <a:endParaRPr lang="en-US"/>
          </a:p>
        </p:txBody>
      </p:sp>
      <p:pic>
        <p:nvPicPr>
          <p:cNvPr id="5" name="Picture 2"/>
          <p:cNvPicPr>
            <a:picLocks noChangeAspect="1" noChangeArrowheads="1"/>
          </p:cNvPicPr>
          <p:nvPr/>
        </p:nvPicPr>
        <p:blipFill>
          <a:blip r:embed="rId2" cstate="print"/>
          <a:srcRect/>
          <a:stretch>
            <a:fillRect/>
          </a:stretch>
        </p:blipFill>
        <p:spPr bwMode="auto">
          <a:xfrm>
            <a:off x="152400" y="152400"/>
            <a:ext cx="1714500" cy="657225"/>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ctr"/>
            <a:r>
              <a:rPr lang="en-US" b="1" dirty="0" smtClean="0">
                <a:solidFill>
                  <a:srgbClr val="C00000"/>
                </a:solidFill>
              </a:rPr>
              <a:t>Signed Assurances Contd.</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E8837356-3A82-4B30-A5CF-261F865EB250}" type="slidenum">
              <a:rPr lang="en-US" smtClean="0"/>
              <a:pPr/>
              <a:t>20</a:t>
            </a:fld>
            <a:endParaRPr lang="en-US"/>
          </a:p>
        </p:txBody>
      </p:sp>
      <p:sp>
        <p:nvSpPr>
          <p:cNvPr id="4" name="Content Placeholder 3"/>
          <p:cNvSpPr>
            <a:spLocks noGrp="1"/>
          </p:cNvSpPr>
          <p:nvPr>
            <p:ph sz="quarter" idx="1"/>
          </p:nvPr>
        </p:nvSpPr>
        <p:spPr/>
        <p:txBody>
          <a:bodyPr>
            <a:normAutofit/>
          </a:bodyPr>
          <a:lstStyle/>
          <a:p>
            <a:r>
              <a:rPr lang="en-US" b="1" dirty="0" smtClean="0"/>
              <a:t>Failure or refusal to furnish required assurance </a:t>
            </a:r>
            <a:r>
              <a:rPr lang="en-US" dirty="0" smtClean="0"/>
              <a:t>is grounds for the termination, refusal to grant or continue Federal financial assistance</a:t>
            </a:r>
          </a:p>
          <a:p>
            <a:endParaRPr lang="en-US" dirty="0"/>
          </a:p>
        </p:txBody>
      </p:sp>
      <p:sp>
        <p:nvSpPr>
          <p:cNvPr id="5" name="Content Placeholder 4"/>
          <p:cNvSpPr>
            <a:spLocks noGrp="1"/>
          </p:cNvSpPr>
          <p:nvPr>
            <p:ph sz="quarter" idx="2"/>
          </p:nvPr>
        </p:nvSpPr>
        <p:spPr>
          <a:xfrm>
            <a:off x="4648200" y="1905000"/>
            <a:ext cx="4038600" cy="4267200"/>
          </a:xfrm>
        </p:spPr>
        <p:txBody>
          <a:bodyPr>
            <a:normAutofit/>
          </a:bodyPr>
          <a:lstStyle/>
          <a:p>
            <a:r>
              <a:rPr lang="en-US" sz="1800" dirty="0" smtClean="0"/>
              <a:t>“If an applicant fails or refuses to furnish an assurance required under § 21.7 or otherwise fails or refuses to comply with a requirement imposed by or pursuant to this section, Federal financial assistance may be refused…” </a:t>
            </a:r>
            <a:r>
              <a:rPr lang="en-US" sz="1800" dirty="0" smtClean="0">
                <a:solidFill>
                  <a:srgbClr val="FF0000"/>
                </a:solidFill>
              </a:rPr>
              <a:t>(49 CFR 21.13(b)&amp;(c))</a:t>
            </a:r>
            <a:endParaRPr lang="en-US" sz="1800" dirty="0" smtClean="0"/>
          </a:p>
          <a:p>
            <a:endParaRPr lang="en-US" dirty="0"/>
          </a:p>
        </p:txBody>
      </p:sp>
      <p:sp>
        <p:nvSpPr>
          <p:cNvPr id="6" name="Right Arrow Callout 5"/>
          <p:cNvSpPr/>
          <p:nvPr/>
        </p:nvSpPr>
        <p:spPr>
          <a:xfrm>
            <a:off x="3962400" y="3048000"/>
            <a:ext cx="609600" cy="762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cstate="print"/>
          <a:srcRect/>
          <a:stretch>
            <a:fillRect/>
          </a:stretch>
        </p:blipFill>
        <p:spPr bwMode="auto">
          <a:xfrm>
            <a:off x="228600" y="152400"/>
            <a:ext cx="1714500" cy="657225"/>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2133600" y="4343400"/>
            <a:ext cx="4343400" cy="2362200"/>
          </a:xfrm>
          <a:prstGeom prst="rect">
            <a:avLst/>
          </a:prstGeom>
          <a:noFill/>
          <a:ln w="9525">
            <a:noFill/>
            <a:miter lim="800000"/>
            <a:headEnd/>
            <a:tailEnd/>
          </a:ln>
          <a:effectLst/>
        </p:spPr>
      </p:pic>
    </p:spTree>
    <p:extLst>
      <p:ext uri="{BB962C8B-B14F-4D97-AF65-F5344CB8AC3E}">
        <p14:creationId xmlns:p14="http://schemas.microsoft.com/office/powerpoint/2010/main" xmlns="" val="3471625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a:bodyPr>
          <a:lstStyle/>
          <a:p>
            <a:pPr algn="ctr"/>
            <a:r>
              <a:rPr lang="en-US" b="1" dirty="0" smtClean="0">
                <a:solidFill>
                  <a:srgbClr val="C00000"/>
                </a:solidFill>
              </a:rPr>
              <a:t>Methods of administration</a:t>
            </a:r>
            <a:endParaRPr lang="en-US" dirty="0">
              <a:solidFill>
                <a:srgbClr val="C00000"/>
              </a:solidFill>
            </a:endParaRPr>
          </a:p>
        </p:txBody>
      </p:sp>
      <p:sp>
        <p:nvSpPr>
          <p:cNvPr id="4" name="Content Placeholder 3"/>
          <p:cNvSpPr>
            <a:spLocks noGrp="1"/>
          </p:cNvSpPr>
          <p:nvPr>
            <p:ph sz="quarter" idx="1"/>
          </p:nvPr>
        </p:nvSpPr>
        <p:spPr>
          <a:xfrm>
            <a:off x="152400" y="2667000"/>
            <a:ext cx="4876800" cy="4038600"/>
          </a:xfrm>
        </p:spPr>
        <p:txBody>
          <a:bodyPr>
            <a:normAutofit/>
          </a:bodyPr>
          <a:lstStyle/>
          <a:p>
            <a:r>
              <a:rPr lang="en-US" dirty="0" smtClean="0"/>
              <a:t>2) </a:t>
            </a:r>
            <a:r>
              <a:rPr lang="en-US" b="1" dirty="0" smtClean="0"/>
              <a:t>Methods of Administration</a:t>
            </a:r>
          </a:p>
          <a:p>
            <a:endParaRPr lang="en-US" dirty="0" smtClean="0"/>
          </a:p>
          <a:p>
            <a:endParaRPr lang="en-US" dirty="0" smtClean="0"/>
          </a:p>
          <a:p>
            <a:endParaRPr lang="en-US" dirty="0" smtClean="0"/>
          </a:p>
          <a:p>
            <a:endParaRPr lang="en-US" dirty="0" smtClean="0"/>
          </a:p>
        </p:txBody>
      </p:sp>
      <p:sp>
        <p:nvSpPr>
          <p:cNvPr id="5" name="Content Placeholder 4"/>
          <p:cNvSpPr>
            <a:spLocks noGrp="1"/>
          </p:cNvSpPr>
          <p:nvPr>
            <p:ph sz="quarter" idx="2"/>
          </p:nvPr>
        </p:nvSpPr>
        <p:spPr>
          <a:xfrm>
            <a:off x="4419600" y="1905000"/>
            <a:ext cx="4267200" cy="4267200"/>
          </a:xfrm>
        </p:spPr>
        <p:txBody>
          <a:bodyPr>
            <a:normAutofit/>
          </a:bodyPr>
          <a:lstStyle/>
          <a:p>
            <a:pPr marL="274320" lvl="1">
              <a:spcBef>
                <a:spcPts val="600"/>
              </a:spcBef>
              <a:buSzPct val="70000"/>
              <a:buFont typeface="Wingdings"/>
              <a:buChar char=""/>
            </a:pPr>
            <a:r>
              <a:rPr lang="en-US" sz="1600" dirty="0" smtClean="0"/>
              <a:t>“</a:t>
            </a:r>
            <a:r>
              <a:rPr lang="en-US" sz="1600" i="1" dirty="0" smtClean="0"/>
              <a:t>The Recipient</a:t>
            </a:r>
            <a:r>
              <a:rPr lang="en-US" sz="1600" dirty="0" smtClean="0"/>
              <a:t> </a:t>
            </a:r>
            <a:r>
              <a:rPr lang="en-US" sz="1600" i="1" dirty="0" smtClean="0"/>
              <a:t>shall provide for such </a:t>
            </a:r>
            <a:r>
              <a:rPr lang="en-US" sz="1600" i="1" dirty="0" smtClean="0">
                <a:solidFill>
                  <a:srgbClr val="FF0000"/>
                </a:solidFill>
              </a:rPr>
              <a:t>methods of administration</a:t>
            </a:r>
            <a:r>
              <a:rPr lang="en-US" sz="1600" i="1" dirty="0" smtClean="0"/>
              <a:t> …to give </a:t>
            </a:r>
            <a:r>
              <a:rPr lang="en-US" sz="1600" i="1" dirty="0" smtClean="0">
                <a:solidFill>
                  <a:srgbClr val="FF0000"/>
                </a:solidFill>
              </a:rPr>
              <a:t>reasonable guarantee </a:t>
            </a:r>
            <a:r>
              <a:rPr lang="en-US" sz="1600" i="1" dirty="0" smtClean="0"/>
              <a:t>that it, other recipients, sub-grantees, contractors, subcontractors, transferees, successors in interest, and other participants of Federal financial assistance under such program will </a:t>
            </a:r>
            <a:r>
              <a:rPr lang="en-US" sz="1600" i="1" dirty="0" smtClean="0">
                <a:solidFill>
                  <a:srgbClr val="FF0000"/>
                </a:solidFill>
              </a:rPr>
              <a:t>comply with all requirements</a:t>
            </a:r>
            <a:r>
              <a:rPr lang="en-US" sz="1600" i="1" dirty="0" smtClean="0"/>
              <a:t> imposed or pursuant to the Act, the Regulations and this assurance” </a:t>
            </a:r>
            <a:r>
              <a:rPr lang="en-US" sz="1600" i="1" dirty="0" smtClean="0">
                <a:solidFill>
                  <a:srgbClr val="FF0000"/>
                </a:solidFill>
              </a:rPr>
              <a:t>(USDOT Assurance #9); </a:t>
            </a:r>
            <a:r>
              <a:rPr lang="en-US" sz="1600" i="1" dirty="0" smtClean="0"/>
              <a:t>see also </a:t>
            </a:r>
            <a:r>
              <a:rPr lang="en-US" sz="1600" i="1" dirty="0" smtClean="0">
                <a:solidFill>
                  <a:srgbClr val="FF0000"/>
                </a:solidFill>
              </a:rPr>
              <a:t>49 CFR 21.7(b).</a:t>
            </a:r>
            <a:endParaRPr lang="en-US" sz="1600" dirty="0" smtClean="0">
              <a:solidFill>
                <a:srgbClr val="FF0000"/>
              </a:solidFill>
            </a:endParaRPr>
          </a:p>
          <a:p>
            <a:endParaRPr lang="en-US" dirty="0"/>
          </a:p>
        </p:txBody>
      </p:sp>
      <p:sp>
        <p:nvSpPr>
          <p:cNvPr id="6" name="Right Arrow Callout 5"/>
          <p:cNvSpPr/>
          <p:nvPr/>
        </p:nvSpPr>
        <p:spPr>
          <a:xfrm flipV="1">
            <a:off x="3581400" y="2971798"/>
            <a:ext cx="762000" cy="7620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print"/>
          <a:srcRect/>
          <a:stretch>
            <a:fillRect/>
          </a:stretch>
        </p:blipFill>
        <p:spPr bwMode="auto">
          <a:xfrm>
            <a:off x="304800" y="152400"/>
            <a:ext cx="1714500" cy="65722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E8837356-3A82-4B30-A5CF-261F865EB250}" type="slidenum">
              <a:rPr lang="en-US" smtClean="0"/>
              <a:pPr/>
              <a:t>21</a:t>
            </a:fld>
            <a:endParaRPr lang="en-US"/>
          </a:p>
        </p:txBody>
      </p:sp>
      <p:pic>
        <p:nvPicPr>
          <p:cNvPr id="10" name="Picture 2"/>
          <p:cNvPicPr>
            <a:picLocks noChangeAspect="1" noChangeArrowheads="1"/>
          </p:cNvPicPr>
          <p:nvPr/>
        </p:nvPicPr>
        <p:blipFill>
          <a:blip r:embed="rId4" cstate="print"/>
          <a:srcRect/>
          <a:stretch>
            <a:fillRect/>
          </a:stretch>
        </p:blipFill>
        <p:spPr bwMode="auto">
          <a:xfrm>
            <a:off x="304800" y="3886200"/>
            <a:ext cx="4091201" cy="2971800"/>
          </a:xfrm>
          <a:prstGeom prst="rect">
            <a:avLst/>
          </a:prstGeom>
          <a:noFill/>
          <a:ln w="9525">
            <a:noFill/>
            <a:miter lim="800000"/>
            <a:headEnd/>
            <a:tailEnd/>
          </a:ln>
          <a:effectLst/>
        </p:spPr>
      </p:pic>
    </p:spTree>
    <p:extLst>
      <p:ext uri="{BB962C8B-B14F-4D97-AF65-F5344CB8AC3E}">
        <p14:creationId xmlns:p14="http://schemas.microsoft.com/office/powerpoint/2010/main" xmlns="" val="3921177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algn="ctr"/>
            <a:r>
              <a:rPr lang="en-US" sz="2800" b="1" dirty="0" smtClean="0">
                <a:solidFill>
                  <a:srgbClr val="C00000"/>
                </a:solidFill>
              </a:rPr>
              <a:t>Methods of administration Contd.</a:t>
            </a:r>
            <a:endParaRPr lang="en-US" sz="2800" dirty="0">
              <a:solidFill>
                <a:srgbClr val="C00000"/>
              </a:solidFill>
            </a:endParaRPr>
          </a:p>
        </p:txBody>
      </p:sp>
      <p:sp>
        <p:nvSpPr>
          <p:cNvPr id="3" name="Content Placeholder 2"/>
          <p:cNvSpPr>
            <a:spLocks noGrp="1"/>
          </p:cNvSpPr>
          <p:nvPr>
            <p:ph sz="quarter" idx="1"/>
          </p:nvPr>
        </p:nvSpPr>
        <p:spPr>
          <a:xfrm>
            <a:off x="152400" y="1600200"/>
            <a:ext cx="8610600" cy="5257800"/>
          </a:xfrm>
        </p:spPr>
        <p:txBody>
          <a:bodyPr>
            <a:normAutofit/>
          </a:bodyPr>
          <a:lstStyle/>
          <a:p>
            <a:pPr>
              <a:lnSpc>
                <a:spcPct val="80000"/>
              </a:lnSpc>
            </a:pPr>
            <a:r>
              <a:rPr lang="en-US" sz="2800" b="1" dirty="0" smtClean="0"/>
              <a:t>Minimum Requirements</a:t>
            </a:r>
          </a:p>
          <a:p>
            <a:pPr>
              <a:lnSpc>
                <a:spcPct val="80000"/>
              </a:lnSpc>
              <a:buNone/>
            </a:pPr>
            <a:endParaRPr lang="en-US" sz="1400" dirty="0" smtClean="0"/>
          </a:p>
          <a:p>
            <a:pPr lvl="1">
              <a:lnSpc>
                <a:spcPct val="80000"/>
              </a:lnSpc>
            </a:pPr>
            <a:r>
              <a:rPr lang="en-US" sz="2400" dirty="0" smtClean="0"/>
              <a:t>Public outreach &amp; education plan/procedures </a:t>
            </a:r>
          </a:p>
          <a:p>
            <a:pPr lvl="1">
              <a:lnSpc>
                <a:spcPct val="80000"/>
              </a:lnSpc>
            </a:pPr>
            <a:r>
              <a:rPr lang="en-US" sz="2400" dirty="0" smtClean="0"/>
              <a:t>Training program for staff and others </a:t>
            </a:r>
          </a:p>
          <a:p>
            <a:pPr lvl="1">
              <a:lnSpc>
                <a:spcPct val="80000"/>
              </a:lnSpc>
            </a:pPr>
            <a:r>
              <a:rPr lang="en-US" sz="2400" dirty="0" smtClean="0"/>
              <a:t>Procedures for processing complaints</a:t>
            </a:r>
          </a:p>
          <a:p>
            <a:pPr lvl="1">
              <a:lnSpc>
                <a:spcPct val="80000"/>
              </a:lnSpc>
            </a:pPr>
            <a:r>
              <a:rPr lang="en-US" sz="2400" dirty="0" smtClean="0"/>
              <a:t>Program to assess (review) and periodically report on status of Title VI compliance</a:t>
            </a:r>
          </a:p>
          <a:p>
            <a:pPr lvl="1">
              <a:lnSpc>
                <a:spcPct val="80000"/>
              </a:lnSpc>
            </a:pPr>
            <a:r>
              <a:rPr lang="en-US" sz="2400" dirty="0" smtClean="0"/>
              <a:t>Detailed plans for bringing discriminatory programs into compliance</a:t>
            </a:r>
          </a:p>
          <a:p>
            <a:pPr lvl="1">
              <a:lnSpc>
                <a:spcPct val="80000"/>
              </a:lnSpc>
            </a:pPr>
            <a:r>
              <a:rPr lang="en-US" sz="2400" dirty="0" smtClean="0"/>
              <a:t>Data collection procedures and metho</a:t>
            </a:r>
            <a:r>
              <a:rPr lang="en-US" sz="1800" dirty="0" smtClean="0"/>
              <a:t>ds</a:t>
            </a:r>
          </a:p>
          <a:p>
            <a:pPr lvl="1">
              <a:lnSpc>
                <a:spcPct val="80000"/>
              </a:lnSpc>
              <a:buNone/>
            </a:pPr>
            <a:r>
              <a:rPr lang="en-US" sz="1800" dirty="0" smtClean="0"/>
              <a:t>	</a:t>
            </a:r>
            <a:endParaRPr lang="en-US" sz="2000" b="1" dirty="0" smtClean="0"/>
          </a:p>
          <a:p>
            <a:pPr>
              <a:lnSpc>
                <a:spcPct val="80000"/>
              </a:lnSpc>
            </a:pPr>
            <a:r>
              <a:rPr lang="en-US" b="1" dirty="0" smtClean="0"/>
              <a:t>MOAs are contained in a Title VI Nondiscrimination Implementation Plan </a:t>
            </a:r>
          </a:p>
        </p:txBody>
      </p:sp>
      <p:pic>
        <p:nvPicPr>
          <p:cNvPr id="5" name="Picture 2"/>
          <p:cNvPicPr>
            <a:picLocks noChangeAspect="1" noChangeArrowheads="1"/>
          </p:cNvPicPr>
          <p:nvPr/>
        </p:nvPicPr>
        <p:blipFill>
          <a:blip r:embed="rId3" cstate="print"/>
          <a:srcRect/>
          <a:stretch>
            <a:fillRect/>
          </a:stretch>
        </p:blipFill>
        <p:spPr bwMode="auto">
          <a:xfrm>
            <a:off x="228600" y="152400"/>
            <a:ext cx="1714500" cy="657225"/>
          </a:xfrm>
          <a:prstGeom prst="rect">
            <a:avLst/>
          </a:prstGeom>
          <a:noFill/>
          <a:ln w="9525">
            <a:noFill/>
            <a:miter lim="800000"/>
            <a:headEnd/>
            <a:tailEnd/>
          </a:ln>
        </p:spPr>
      </p:pic>
      <p:sp>
        <p:nvSpPr>
          <p:cNvPr id="6" name="Slide Number Placeholder 5"/>
          <p:cNvSpPr>
            <a:spLocks noGrp="1"/>
          </p:cNvSpPr>
          <p:nvPr>
            <p:ph type="sldNum" sz="quarter" idx="15"/>
          </p:nvPr>
        </p:nvSpPr>
        <p:spPr/>
        <p:txBody>
          <a:bodyPr/>
          <a:lstStyle/>
          <a:p>
            <a:fld id="{E8837356-3A82-4B30-A5CF-261F865EB250}" type="slidenum">
              <a:rPr lang="en-US" smtClean="0"/>
              <a:pPr/>
              <a:t>22</a:t>
            </a:fld>
            <a:endParaRPr lang="en-US"/>
          </a:p>
        </p:txBody>
      </p:sp>
      <p:pic>
        <p:nvPicPr>
          <p:cNvPr id="7" name="Picture 3" descr="C:\Documents and Settings\mohamed.dumbuya\Local Settings\Temporary Internet Files\Content.IE5\GVG75DWK\MC900441400[1].PNG"/>
          <p:cNvPicPr>
            <a:picLocks noChangeAspect="1" noChangeArrowheads="1"/>
          </p:cNvPicPr>
          <p:nvPr/>
        </p:nvPicPr>
        <p:blipFill>
          <a:blip r:embed="rId4" cstate="print"/>
          <a:srcRect/>
          <a:stretch>
            <a:fillRect/>
          </a:stretch>
        </p:blipFill>
        <p:spPr bwMode="auto">
          <a:xfrm>
            <a:off x="6858000" y="4648200"/>
            <a:ext cx="2514600" cy="1828800"/>
          </a:xfrm>
          <a:prstGeom prst="rect">
            <a:avLst/>
          </a:prstGeom>
          <a:noFill/>
        </p:spPr>
      </p:pic>
      <p:pic>
        <p:nvPicPr>
          <p:cNvPr id="9" name="Picture 2"/>
          <p:cNvPicPr>
            <a:picLocks noChangeAspect="1" noChangeArrowheads="1"/>
          </p:cNvPicPr>
          <p:nvPr/>
        </p:nvPicPr>
        <p:blipFill>
          <a:blip r:embed="rId5" cstate="print"/>
          <a:srcRect/>
          <a:stretch>
            <a:fillRect/>
          </a:stretch>
        </p:blipFill>
        <p:spPr bwMode="auto">
          <a:xfrm>
            <a:off x="7628998" y="1828800"/>
            <a:ext cx="1515002" cy="1163976"/>
          </a:xfrm>
          <a:prstGeom prst="rect">
            <a:avLst/>
          </a:prstGeom>
          <a:noFill/>
          <a:ln w="9525">
            <a:noFill/>
            <a:miter lim="800000"/>
            <a:headEnd/>
            <a:tailEnd/>
          </a:ln>
          <a:effectLst/>
        </p:spPr>
      </p:pic>
    </p:spTree>
    <p:extLst>
      <p:ext uri="{BB962C8B-B14F-4D97-AF65-F5344CB8AC3E}">
        <p14:creationId xmlns:p14="http://schemas.microsoft.com/office/powerpoint/2010/main" xmlns="" val="356323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20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lgn="ctr"/>
            <a:r>
              <a:rPr lang="en-US" b="1" dirty="0" smtClean="0">
                <a:solidFill>
                  <a:srgbClr val="C00000"/>
                </a:solidFill>
              </a:rPr>
              <a:t>Implementation Plan</a:t>
            </a:r>
            <a:endParaRPr lang="en-US" dirty="0">
              <a:solidFill>
                <a:srgbClr val="C00000"/>
              </a:solidFill>
            </a:endParaRPr>
          </a:p>
        </p:txBody>
      </p:sp>
      <p:sp>
        <p:nvSpPr>
          <p:cNvPr id="3" name="Content Placeholder 2"/>
          <p:cNvSpPr>
            <a:spLocks noGrp="1"/>
          </p:cNvSpPr>
          <p:nvPr>
            <p:ph sz="quarter" idx="1"/>
          </p:nvPr>
        </p:nvSpPr>
        <p:spPr>
          <a:xfrm>
            <a:off x="152400" y="1600200"/>
            <a:ext cx="8686800" cy="4873752"/>
          </a:xfrm>
        </p:spPr>
        <p:txBody>
          <a:bodyPr>
            <a:normAutofit/>
          </a:bodyPr>
          <a:lstStyle/>
          <a:p>
            <a:r>
              <a:rPr lang="en-US" dirty="0" smtClean="0"/>
              <a:t>3) </a:t>
            </a:r>
            <a:r>
              <a:rPr lang="en-US" b="1" dirty="0" smtClean="0"/>
              <a:t>Title VI Nondiscrimination Implementation Plan</a:t>
            </a:r>
          </a:p>
          <a:p>
            <a:pPr>
              <a:buNone/>
            </a:pPr>
            <a:endParaRPr lang="en-US" sz="1500" dirty="0" smtClean="0"/>
          </a:p>
          <a:p>
            <a:pPr lvl="1">
              <a:lnSpc>
                <a:spcPct val="80000"/>
              </a:lnSpc>
            </a:pPr>
            <a:r>
              <a:rPr lang="en-US" sz="2000" b="1" dirty="0" smtClean="0"/>
              <a:t>Title VI Nondiscrimination Statement of Policy</a:t>
            </a:r>
          </a:p>
          <a:p>
            <a:pPr lvl="2">
              <a:lnSpc>
                <a:spcPct val="80000"/>
              </a:lnSpc>
            </a:pPr>
            <a:r>
              <a:rPr lang="en-US" dirty="0" smtClean="0"/>
              <a:t>Express commitment to Title VI Nondiscrimination obligation</a:t>
            </a:r>
          </a:p>
          <a:p>
            <a:pPr lvl="2">
              <a:lnSpc>
                <a:spcPct val="80000"/>
              </a:lnSpc>
            </a:pPr>
            <a:r>
              <a:rPr lang="en-US" dirty="0" smtClean="0"/>
              <a:t>Policy signed by Chief Administrative Officer</a:t>
            </a:r>
          </a:p>
          <a:p>
            <a:pPr lvl="2">
              <a:lnSpc>
                <a:spcPct val="80000"/>
              </a:lnSpc>
            </a:pPr>
            <a:r>
              <a:rPr lang="en-US" dirty="0" smtClean="0"/>
              <a:t>Policy statement circulated throughout organization &amp; public</a:t>
            </a:r>
          </a:p>
          <a:p>
            <a:pPr lvl="2">
              <a:lnSpc>
                <a:spcPct val="80000"/>
              </a:lnSpc>
              <a:buNone/>
            </a:pPr>
            <a:endParaRPr lang="en-US" sz="1500" dirty="0" smtClean="0"/>
          </a:p>
          <a:p>
            <a:pPr lvl="1">
              <a:lnSpc>
                <a:spcPct val="80000"/>
              </a:lnSpc>
            </a:pPr>
            <a:r>
              <a:rPr lang="en-US" sz="2000" b="1" dirty="0" smtClean="0"/>
              <a:t>Organization &amp; Structure</a:t>
            </a:r>
          </a:p>
          <a:p>
            <a:pPr lvl="2">
              <a:lnSpc>
                <a:spcPct val="80000"/>
              </a:lnSpc>
            </a:pPr>
            <a:r>
              <a:rPr lang="en-US" sz="1900" dirty="0" smtClean="0"/>
              <a:t>Depict the MARS of the Nondiscrimination Program</a:t>
            </a:r>
          </a:p>
          <a:p>
            <a:pPr lvl="2">
              <a:lnSpc>
                <a:spcPct val="80000"/>
              </a:lnSpc>
            </a:pPr>
            <a:r>
              <a:rPr lang="en-US" sz="1900" dirty="0" smtClean="0"/>
              <a:t>Designate Title VI Coordinator, Manager or Specialist</a:t>
            </a:r>
          </a:p>
          <a:p>
            <a:pPr lvl="2">
              <a:lnSpc>
                <a:spcPct val="80000"/>
              </a:lnSpc>
            </a:pPr>
            <a:r>
              <a:rPr lang="en-US" sz="1900" dirty="0" smtClean="0"/>
              <a:t>Outline role(s), responsibilities and authority</a:t>
            </a:r>
          </a:p>
          <a:p>
            <a:pPr lvl="2">
              <a:lnSpc>
                <a:spcPct val="80000"/>
              </a:lnSpc>
              <a:buNone/>
            </a:pPr>
            <a:endParaRPr lang="en-US" sz="1500" dirty="0" smtClean="0"/>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28600" y="152400"/>
            <a:ext cx="1714500" cy="657225"/>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2971800" y="4800600"/>
            <a:ext cx="3907986" cy="2057400"/>
          </a:xfrm>
          <a:prstGeom prst="rect">
            <a:avLst/>
          </a:prstGeom>
          <a:noFill/>
          <a:ln w="9525">
            <a:noFill/>
            <a:miter lim="800000"/>
            <a:headEnd/>
            <a:tailEnd/>
          </a:ln>
          <a:effectLst/>
        </p:spPr>
      </p:pic>
      <p:sp>
        <p:nvSpPr>
          <p:cNvPr id="10" name="Slide Number Placeholder 9"/>
          <p:cNvSpPr>
            <a:spLocks noGrp="1"/>
          </p:cNvSpPr>
          <p:nvPr>
            <p:ph type="sldNum" sz="quarter" idx="15"/>
          </p:nvPr>
        </p:nvSpPr>
        <p:spPr/>
        <p:txBody>
          <a:bodyPr/>
          <a:lstStyle/>
          <a:p>
            <a:fld id="{E8837356-3A82-4B30-A5CF-261F865EB250}" type="slidenum">
              <a:rPr lang="en-US" smtClean="0"/>
              <a:pPr/>
              <a:t>23</a:t>
            </a:fld>
            <a:endParaRPr lang="en-US"/>
          </a:p>
        </p:txBody>
      </p:sp>
    </p:spTree>
    <p:extLst>
      <p:ext uri="{BB962C8B-B14F-4D97-AF65-F5344CB8AC3E}">
        <p14:creationId xmlns:p14="http://schemas.microsoft.com/office/powerpoint/2010/main" xmlns="" val="310840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2000"/>
                                        <p:tgtEl>
                                          <p:spTgt spid="3">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2000"/>
                                        <p:tgtEl>
                                          <p:spTgt spid="3">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ctr"/>
            <a:r>
              <a:rPr lang="en-US" b="1" dirty="0" smtClean="0">
                <a:solidFill>
                  <a:srgbClr val="C00000"/>
                </a:solidFill>
              </a:rPr>
              <a:t>Implementation Plan Contd.</a:t>
            </a:r>
            <a:endParaRPr lang="en-US" dirty="0">
              <a:solidFill>
                <a:srgbClr val="C00000"/>
              </a:solidFill>
            </a:endParaRPr>
          </a:p>
        </p:txBody>
      </p:sp>
      <p:sp>
        <p:nvSpPr>
          <p:cNvPr id="3" name="Content Placeholder 2"/>
          <p:cNvSpPr>
            <a:spLocks noGrp="1"/>
          </p:cNvSpPr>
          <p:nvPr>
            <p:ph sz="quarter" idx="1"/>
          </p:nvPr>
        </p:nvSpPr>
        <p:spPr>
          <a:xfrm>
            <a:off x="457200" y="1371600"/>
            <a:ext cx="8153400" cy="5102352"/>
          </a:xfrm>
        </p:spPr>
        <p:txBody>
          <a:bodyPr/>
          <a:lstStyle/>
          <a:p>
            <a:r>
              <a:rPr lang="en-US" b="1" dirty="0" smtClean="0"/>
              <a:t>Procedures for Assuring Compliance and Enforcement</a:t>
            </a:r>
          </a:p>
          <a:p>
            <a:pPr lvl="1"/>
            <a:r>
              <a:rPr lang="en-US" dirty="0" smtClean="0"/>
              <a:t>Outreach, training, reviews, data collection, complaint process and enforcement</a:t>
            </a:r>
          </a:p>
          <a:p>
            <a:pPr lvl="1"/>
            <a:endParaRPr lang="en-US" b="1" dirty="0" smtClean="0"/>
          </a:p>
          <a:p>
            <a:r>
              <a:rPr lang="en-US" b="1" dirty="0" smtClean="0"/>
              <a:t>Accomplishment Report</a:t>
            </a:r>
          </a:p>
          <a:p>
            <a:pPr lvl="2"/>
            <a:r>
              <a:rPr lang="en-US" sz="2000" dirty="0" smtClean="0"/>
              <a:t>Accomplishments made since last report/update</a:t>
            </a:r>
          </a:p>
          <a:p>
            <a:pPr lvl="3"/>
            <a:r>
              <a:rPr lang="en-US" sz="2000" dirty="0" smtClean="0"/>
              <a:t>Title VI Nondiscrimination issues identified and addressed</a:t>
            </a:r>
          </a:p>
          <a:p>
            <a:pPr lvl="3"/>
            <a:r>
              <a:rPr lang="en-US" sz="2000" dirty="0" smtClean="0"/>
              <a:t>Reviews conducted</a:t>
            </a:r>
          </a:p>
          <a:p>
            <a:pPr lvl="3"/>
            <a:r>
              <a:rPr lang="en-US" sz="2000" dirty="0" smtClean="0"/>
              <a:t>Summary and status of complaints filed</a:t>
            </a:r>
          </a:p>
        </p:txBody>
      </p:sp>
      <p:sp>
        <p:nvSpPr>
          <p:cNvPr id="4" name="Slide Number Placeholder 3"/>
          <p:cNvSpPr>
            <a:spLocks noGrp="1"/>
          </p:cNvSpPr>
          <p:nvPr>
            <p:ph type="sldNum" sz="quarter" idx="15"/>
          </p:nvPr>
        </p:nvSpPr>
        <p:spPr/>
        <p:txBody>
          <a:bodyPr/>
          <a:lstStyle/>
          <a:p>
            <a:fld id="{E8837356-3A82-4B30-A5CF-261F865EB250}" type="slidenum">
              <a:rPr lang="en-US" smtClean="0"/>
              <a:pPr/>
              <a:t>24</a:t>
            </a:fld>
            <a:endParaRPr lang="en-US"/>
          </a:p>
        </p:txBody>
      </p:sp>
      <p:pic>
        <p:nvPicPr>
          <p:cNvPr id="5" name="Picture 2"/>
          <p:cNvPicPr>
            <a:picLocks noChangeAspect="1" noChangeArrowheads="1"/>
          </p:cNvPicPr>
          <p:nvPr/>
        </p:nvPicPr>
        <p:blipFill>
          <a:blip r:embed="rId2" cstate="print"/>
          <a:srcRect/>
          <a:stretch>
            <a:fillRect/>
          </a:stretch>
        </p:blipFill>
        <p:spPr bwMode="auto">
          <a:xfrm>
            <a:off x="228600" y="152400"/>
            <a:ext cx="1714500" cy="65722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76200" y="5714999"/>
            <a:ext cx="2714626" cy="1143001"/>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6951681" y="2578859"/>
            <a:ext cx="2192319" cy="1329179"/>
          </a:xfrm>
          <a:prstGeom prst="rect">
            <a:avLst/>
          </a:prstGeom>
          <a:noFill/>
          <a:ln w="9525">
            <a:noFill/>
            <a:miter lim="800000"/>
            <a:headEnd/>
            <a:tailEnd/>
          </a:ln>
          <a:effectLst/>
        </p:spPr>
      </p:pic>
    </p:spTree>
    <p:extLst>
      <p:ext uri="{BB962C8B-B14F-4D97-AF65-F5344CB8AC3E}">
        <p14:creationId xmlns:p14="http://schemas.microsoft.com/office/powerpoint/2010/main" xmlns="" val="4168453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944562"/>
          </a:xfrm>
        </p:spPr>
        <p:txBody>
          <a:bodyPr/>
          <a:lstStyle/>
          <a:p>
            <a:pPr algn="ctr"/>
            <a:r>
              <a:rPr lang="en-US" b="1" dirty="0" smtClean="0">
                <a:solidFill>
                  <a:srgbClr val="C00000"/>
                </a:solidFill>
              </a:rPr>
              <a:t>Implementation Plan Contd.</a:t>
            </a:r>
            <a:endParaRPr lang="en-US" dirty="0">
              <a:solidFill>
                <a:srgbClr val="C00000"/>
              </a:solidFill>
            </a:endParaRPr>
          </a:p>
        </p:txBody>
      </p:sp>
      <p:sp>
        <p:nvSpPr>
          <p:cNvPr id="3" name="Content Placeholder 2"/>
          <p:cNvSpPr>
            <a:spLocks noGrp="1"/>
          </p:cNvSpPr>
          <p:nvPr>
            <p:ph sz="quarter" idx="1"/>
          </p:nvPr>
        </p:nvSpPr>
        <p:spPr>
          <a:xfrm>
            <a:off x="152400" y="1295400"/>
            <a:ext cx="8686800" cy="5562600"/>
          </a:xfrm>
        </p:spPr>
        <p:txBody>
          <a:bodyPr/>
          <a:lstStyle/>
          <a:p>
            <a:pPr lvl="1">
              <a:lnSpc>
                <a:spcPct val="80000"/>
              </a:lnSpc>
            </a:pPr>
            <a:r>
              <a:rPr lang="en-US" sz="2400" b="1" dirty="0" smtClean="0"/>
              <a:t>Annual Work Plan</a:t>
            </a:r>
            <a:r>
              <a:rPr lang="en-US" sz="2400" dirty="0" smtClean="0"/>
              <a:t> </a:t>
            </a:r>
          </a:p>
          <a:p>
            <a:pPr lvl="2">
              <a:lnSpc>
                <a:spcPct val="80000"/>
              </a:lnSpc>
            </a:pPr>
            <a:r>
              <a:rPr lang="en-US" sz="2000" dirty="0" smtClean="0"/>
              <a:t>Outline Title VI Program monitoring and review activities planned for the coming plan year</a:t>
            </a:r>
          </a:p>
          <a:p>
            <a:pPr lvl="2">
              <a:lnSpc>
                <a:spcPct val="80000"/>
              </a:lnSpc>
            </a:pPr>
            <a:r>
              <a:rPr lang="en-US" sz="2000" dirty="0" smtClean="0"/>
              <a:t>State by whom each activity will be accomplished and target date for completion</a:t>
            </a:r>
          </a:p>
          <a:p>
            <a:pPr lvl="2">
              <a:lnSpc>
                <a:spcPct val="80000"/>
              </a:lnSpc>
              <a:buNone/>
            </a:pPr>
            <a:endParaRPr lang="en-US" sz="1400" dirty="0" smtClean="0"/>
          </a:p>
          <a:p>
            <a:pPr lvl="1">
              <a:lnSpc>
                <a:spcPct val="80000"/>
              </a:lnSpc>
            </a:pPr>
            <a:r>
              <a:rPr lang="en-US" sz="2400" b="1" dirty="0" smtClean="0"/>
              <a:t>Required Title VI Nondiscrimination Contract Provisions</a:t>
            </a:r>
          </a:p>
          <a:p>
            <a:pPr lvl="2">
              <a:lnSpc>
                <a:spcPct val="80000"/>
              </a:lnSpc>
            </a:pPr>
            <a:r>
              <a:rPr lang="en-US" sz="2000" dirty="0" smtClean="0"/>
              <a:t>Procedures to ensure Title VI Nondiscrimination provisions are included in all Federally-funded contracts regardless of tier </a:t>
            </a:r>
            <a:r>
              <a:rPr lang="en-US" sz="2000" dirty="0" smtClean="0">
                <a:solidFill>
                  <a:srgbClr val="FF0000"/>
                </a:solidFill>
              </a:rPr>
              <a:t>(Appendix A of USDOT Order 1050.2A)</a:t>
            </a:r>
          </a:p>
          <a:p>
            <a:pPr lvl="3">
              <a:lnSpc>
                <a:spcPct val="80000"/>
              </a:lnSpc>
            </a:pPr>
            <a:r>
              <a:rPr lang="en-US" sz="2000" dirty="0" smtClean="0"/>
              <a:t>Nondiscrimination in selection and retention of subcontractors; procurement of materials and leases of equipments</a:t>
            </a:r>
          </a:p>
          <a:p>
            <a:pPr lvl="3">
              <a:lnSpc>
                <a:spcPct val="80000"/>
              </a:lnSpc>
            </a:pPr>
            <a:r>
              <a:rPr lang="en-US" sz="2000" dirty="0" smtClean="0"/>
              <a:t>Nondiscrimination in notification of Title VI obligation to each potential subcontractor or supplier</a:t>
            </a:r>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28600" y="152400"/>
            <a:ext cx="1714500" cy="657225"/>
          </a:xfrm>
          <a:prstGeom prst="rect">
            <a:avLst/>
          </a:prstGeom>
          <a:noFill/>
          <a:ln w="9525">
            <a:noFill/>
            <a:miter lim="800000"/>
            <a:headEnd/>
            <a:tailEnd/>
          </a:ln>
        </p:spPr>
      </p:pic>
      <p:sp>
        <p:nvSpPr>
          <p:cNvPr id="6" name="Slide Number Placeholder 5"/>
          <p:cNvSpPr>
            <a:spLocks noGrp="1"/>
          </p:cNvSpPr>
          <p:nvPr>
            <p:ph type="sldNum" sz="quarter" idx="15"/>
          </p:nvPr>
        </p:nvSpPr>
        <p:spPr/>
        <p:txBody>
          <a:bodyPr/>
          <a:lstStyle/>
          <a:p>
            <a:fld id="{E8837356-3A82-4B30-A5CF-261F865EB250}" type="slidenum">
              <a:rPr lang="en-US" smtClean="0"/>
              <a:pPr/>
              <a:t>25</a:t>
            </a:fld>
            <a:endParaRPr lang="en-US"/>
          </a:p>
        </p:txBody>
      </p:sp>
      <p:pic>
        <p:nvPicPr>
          <p:cNvPr id="12" name="Picture 4"/>
          <p:cNvPicPr>
            <a:picLocks noChangeAspect="1" noChangeArrowheads="1"/>
          </p:cNvPicPr>
          <p:nvPr/>
        </p:nvPicPr>
        <p:blipFill>
          <a:blip r:embed="rId3" cstate="print"/>
          <a:srcRect/>
          <a:stretch>
            <a:fillRect/>
          </a:stretch>
        </p:blipFill>
        <p:spPr bwMode="auto">
          <a:xfrm>
            <a:off x="5791200" y="5577840"/>
            <a:ext cx="2330285" cy="1143000"/>
          </a:xfrm>
          <a:prstGeom prst="rect">
            <a:avLst/>
          </a:prstGeom>
          <a:noFill/>
          <a:ln w="9525">
            <a:noFill/>
            <a:miter lim="800000"/>
            <a:headEnd/>
            <a:tailEnd/>
          </a:ln>
          <a:effectLst/>
        </p:spPr>
      </p:pic>
    </p:spTree>
    <p:extLst>
      <p:ext uri="{BB962C8B-B14F-4D97-AF65-F5344CB8AC3E}">
        <p14:creationId xmlns:p14="http://schemas.microsoft.com/office/powerpoint/2010/main" xmlns="" val="197313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pPr algn="ctr"/>
            <a:r>
              <a:rPr lang="en-US" b="1" dirty="0" smtClean="0">
                <a:solidFill>
                  <a:srgbClr val="C00000"/>
                </a:solidFill>
              </a:rPr>
              <a:t>Implementation Plan Contd.</a:t>
            </a:r>
            <a:endParaRPr lang="en-US" dirty="0">
              <a:solidFill>
                <a:srgbClr val="C00000"/>
              </a:solidFill>
            </a:endParaRPr>
          </a:p>
        </p:txBody>
      </p:sp>
      <p:sp>
        <p:nvSpPr>
          <p:cNvPr id="4" name="Content Placeholder 3"/>
          <p:cNvSpPr>
            <a:spLocks noGrp="1"/>
          </p:cNvSpPr>
          <p:nvPr>
            <p:ph sz="quarter" idx="1"/>
          </p:nvPr>
        </p:nvSpPr>
        <p:spPr>
          <a:xfrm>
            <a:off x="152400" y="1447800"/>
            <a:ext cx="3962400" cy="5257800"/>
          </a:xfrm>
        </p:spPr>
        <p:txBody>
          <a:bodyPr>
            <a:normAutofit lnSpcReduction="10000"/>
          </a:bodyPr>
          <a:lstStyle/>
          <a:p>
            <a:pPr marL="274320" lvl="1">
              <a:spcBef>
                <a:spcPts val="600"/>
              </a:spcBef>
              <a:buSzPct val="70000"/>
              <a:buFont typeface="Wingdings"/>
              <a:buChar char=""/>
            </a:pPr>
            <a:r>
              <a:rPr lang="en-US" sz="2200" b="1" dirty="0" smtClean="0"/>
              <a:t>Disadvantaged Business Enterprises (DBE)</a:t>
            </a:r>
          </a:p>
          <a:p>
            <a:pPr marL="274320" lvl="1">
              <a:spcBef>
                <a:spcPts val="600"/>
              </a:spcBef>
              <a:buSzPct val="70000"/>
              <a:buFont typeface="Wingdings"/>
              <a:buChar char=""/>
            </a:pPr>
            <a:endParaRPr lang="en-US" sz="2000" b="1" dirty="0" smtClean="0"/>
          </a:p>
          <a:p>
            <a:pPr marL="274320" lvl="1">
              <a:spcBef>
                <a:spcPts val="600"/>
              </a:spcBef>
              <a:buSzPct val="70000"/>
              <a:buFont typeface="Wingdings"/>
              <a:buChar char=""/>
            </a:pPr>
            <a:r>
              <a:rPr lang="en-US" sz="2000" b="1" dirty="0" smtClean="0"/>
              <a:t>Participation by Small Business Enterprises</a:t>
            </a:r>
          </a:p>
          <a:p>
            <a:pPr marL="274320" lvl="1">
              <a:spcBef>
                <a:spcPts val="600"/>
              </a:spcBef>
              <a:buSzPct val="70000"/>
              <a:buFont typeface="Wingdings"/>
              <a:buChar char=""/>
            </a:pPr>
            <a:endParaRPr lang="en-US" sz="2000" b="1" dirty="0" smtClean="0"/>
          </a:p>
          <a:p>
            <a:pPr marL="274320" lvl="1">
              <a:spcBef>
                <a:spcPts val="600"/>
              </a:spcBef>
              <a:buSzPct val="70000"/>
              <a:buNone/>
            </a:pPr>
            <a:endParaRPr lang="en-US" sz="2000" b="1" dirty="0" smtClean="0"/>
          </a:p>
          <a:p>
            <a:pPr marL="274320" lvl="1">
              <a:spcBef>
                <a:spcPts val="600"/>
              </a:spcBef>
              <a:buSzPct val="70000"/>
              <a:buNone/>
            </a:pPr>
            <a:endParaRPr lang="en-US" sz="2000" b="1" dirty="0" smtClean="0"/>
          </a:p>
          <a:p>
            <a:pPr marL="274320" lvl="1">
              <a:spcBef>
                <a:spcPts val="600"/>
              </a:spcBef>
              <a:buSzPct val="70000"/>
              <a:buNone/>
            </a:pPr>
            <a:endParaRPr lang="en-US" sz="2000" b="1" dirty="0" smtClean="0"/>
          </a:p>
          <a:p>
            <a:pPr marL="274320" lvl="1">
              <a:spcBef>
                <a:spcPts val="600"/>
              </a:spcBef>
              <a:buSzPct val="70000"/>
              <a:buNone/>
            </a:pPr>
            <a:endParaRPr lang="en-US" sz="2000" b="1" dirty="0" smtClean="0"/>
          </a:p>
          <a:p>
            <a:endParaRPr lang="en-US" dirty="0"/>
          </a:p>
        </p:txBody>
      </p:sp>
      <p:sp>
        <p:nvSpPr>
          <p:cNvPr id="5" name="Content Placeholder 4"/>
          <p:cNvSpPr>
            <a:spLocks noGrp="1"/>
          </p:cNvSpPr>
          <p:nvPr>
            <p:ph sz="quarter" idx="2"/>
          </p:nvPr>
        </p:nvSpPr>
        <p:spPr>
          <a:xfrm>
            <a:off x="4267200" y="1447800"/>
            <a:ext cx="4416552" cy="5257800"/>
          </a:xfrm>
        </p:spPr>
        <p:txBody>
          <a:bodyPr>
            <a:normAutofit lnSpcReduction="10000"/>
          </a:bodyPr>
          <a:lstStyle/>
          <a:p>
            <a:pPr marL="274320" lvl="2" indent="-274320">
              <a:spcBef>
                <a:spcPts val="600"/>
              </a:spcBef>
              <a:buClr>
                <a:schemeClr val="accent1"/>
              </a:buClr>
              <a:buSzPct val="70000"/>
            </a:pPr>
            <a:r>
              <a:rPr lang="en-US" dirty="0" smtClean="0"/>
              <a:t>Procedures to ensure that DBEs are afforded opportunity to participate in Federal-aid Highway programs and activities</a:t>
            </a:r>
          </a:p>
          <a:p>
            <a:pPr marL="274320" lvl="2" indent="-274320">
              <a:spcBef>
                <a:spcPts val="600"/>
              </a:spcBef>
              <a:buClr>
                <a:schemeClr val="accent1"/>
              </a:buClr>
              <a:buSzPct val="70000"/>
              <a:buNone/>
            </a:pPr>
            <a:endParaRPr lang="en-US" dirty="0" smtClean="0"/>
          </a:p>
          <a:p>
            <a:pPr marL="274320" lvl="2" indent="-274320">
              <a:spcBef>
                <a:spcPts val="600"/>
              </a:spcBef>
              <a:buClr>
                <a:schemeClr val="accent1"/>
              </a:buClr>
              <a:buSzPct val="70000"/>
            </a:pPr>
            <a:r>
              <a:rPr lang="en-US" sz="1600" dirty="0" smtClean="0"/>
              <a:t>“It is declared to be in the national interest to encourage and develop the actual and potential capacity of small business and to utilize this important segment of our economy to the fullest practicable extent in construction of the Federal-aid highway systems, including the Interstate System. In order to carry out that intent and encourage full and free competition, the Secretary should assist, insofar as feasible, small business enterprises in obtaining contracts in connection with the prosecution of the highway program.” </a:t>
            </a:r>
            <a:r>
              <a:rPr lang="en-US" sz="1600" dirty="0" smtClean="0">
                <a:solidFill>
                  <a:srgbClr val="FF0000"/>
                </a:solidFill>
              </a:rPr>
              <a:t>(23 USC § 304) &amp;</a:t>
            </a:r>
          </a:p>
          <a:p>
            <a:pPr marL="274320" lvl="2" indent="-274320">
              <a:spcBef>
                <a:spcPts val="600"/>
              </a:spcBef>
              <a:buClr>
                <a:schemeClr val="accent1"/>
              </a:buClr>
              <a:buSzPct val="70000"/>
              <a:buNone/>
            </a:pPr>
            <a:r>
              <a:rPr lang="en-US" sz="1600" dirty="0" smtClean="0">
                <a:solidFill>
                  <a:srgbClr val="FF0000"/>
                </a:solidFill>
              </a:rPr>
              <a:t>      (49 CFR 26, effective 2/2011)</a:t>
            </a:r>
          </a:p>
          <a:p>
            <a:pPr marL="274320" lvl="2" indent="-274320">
              <a:spcBef>
                <a:spcPts val="600"/>
              </a:spcBef>
              <a:buClr>
                <a:schemeClr val="accent1"/>
              </a:buClr>
              <a:buSzPct val="70000"/>
            </a:pPr>
            <a:endParaRPr lang="en-US" sz="1300" dirty="0" smtClean="0">
              <a:solidFill>
                <a:srgbClr val="FF0000"/>
              </a:solidFill>
            </a:endParaRPr>
          </a:p>
          <a:p>
            <a:pPr marL="274320" lvl="2" indent="-274320">
              <a:spcBef>
                <a:spcPts val="600"/>
              </a:spcBef>
              <a:buClr>
                <a:schemeClr val="accent1"/>
              </a:buClr>
              <a:buSzPct val="70000"/>
              <a:buNone/>
            </a:pPr>
            <a:endParaRPr lang="en-US" sz="1300" dirty="0" smtClean="0">
              <a:solidFill>
                <a:srgbClr val="FF0000"/>
              </a:solidFill>
            </a:endParaRPr>
          </a:p>
          <a:p>
            <a:pPr>
              <a:buNone/>
            </a:pP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52400" y="304800"/>
            <a:ext cx="1714500" cy="657225"/>
          </a:xfrm>
          <a:prstGeom prst="rect">
            <a:avLst/>
          </a:prstGeom>
          <a:noFill/>
          <a:ln w="9525">
            <a:noFill/>
            <a:miter lim="800000"/>
            <a:headEnd/>
            <a:tailEnd/>
          </a:ln>
        </p:spPr>
      </p:pic>
      <p:sp>
        <p:nvSpPr>
          <p:cNvPr id="7" name="Notched Right Arrow 6"/>
          <p:cNvSpPr/>
          <p:nvPr/>
        </p:nvSpPr>
        <p:spPr>
          <a:xfrm flipV="1">
            <a:off x="3810000" y="1828800"/>
            <a:ext cx="368808" cy="7620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otched Right Arrow 7"/>
          <p:cNvSpPr/>
          <p:nvPr/>
        </p:nvSpPr>
        <p:spPr>
          <a:xfrm>
            <a:off x="3886200" y="3200400"/>
            <a:ext cx="368808" cy="76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E8837356-3A82-4B30-A5CF-261F865EB250}" type="slidenum">
              <a:rPr lang="en-US" smtClean="0"/>
              <a:pPr/>
              <a:t>26</a:t>
            </a:fld>
            <a:endParaRPr lang="en-US"/>
          </a:p>
        </p:txBody>
      </p:sp>
      <p:pic>
        <p:nvPicPr>
          <p:cNvPr id="11" name="Picture 2"/>
          <p:cNvPicPr>
            <a:picLocks noChangeAspect="1" noChangeArrowheads="1"/>
          </p:cNvPicPr>
          <p:nvPr/>
        </p:nvPicPr>
        <p:blipFill>
          <a:blip r:embed="rId3" cstate="print"/>
          <a:srcRect/>
          <a:stretch>
            <a:fillRect/>
          </a:stretch>
        </p:blipFill>
        <p:spPr bwMode="auto">
          <a:xfrm>
            <a:off x="0" y="3733801"/>
            <a:ext cx="4114800" cy="3124200"/>
          </a:xfrm>
          <a:prstGeom prst="rect">
            <a:avLst/>
          </a:prstGeom>
          <a:noFill/>
          <a:ln w="9525">
            <a:noFill/>
            <a:miter lim="800000"/>
            <a:headEnd/>
            <a:tailEnd/>
          </a:ln>
          <a:effectLst/>
        </p:spPr>
      </p:pic>
    </p:spTree>
    <p:extLst>
      <p:ext uri="{BB962C8B-B14F-4D97-AF65-F5344CB8AC3E}">
        <p14:creationId xmlns:p14="http://schemas.microsoft.com/office/powerpoint/2010/main" xmlns="" val="295892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868362"/>
          </a:xfrm>
        </p:spPr>
        <p:txBody>
          <a:bodyPr>
            <a:normAutofit/>
          </a:bodyPr>
          <a:lstStyle/>
          <a:p>
            <a:pPr algn="ctr"/>
            <a:r>
              <a:rPr lang="en-US" b="1" dirty="0" smtClean="0">
                <a:solidFill>
                  <a:srgbClr val="C00000"/>
                </a:solidFill>
              </a:rPr>
              <a:t>Title VI Program agreements</a:t>
            </a:r>
            <a:endParaRPr lang="en-US" b="1" dirty="0">
              <a:solidFill>
                <a:srgbClr val="C00000"/>
              </a:solidFill>
            </a:endParaRPr>
          </a:p>
        </p:txBody>
      </p:sp>
      <p:sp>
        <p:nvSpPr>
          <p:cNvPr id="3" name="Content Placeholder 2"/>
          <p:cNvSpPr>
            <a:spLocks noGrp="1"/>
          </p:cNvSpPr>
          <p:nvPr>
            <p:ph idx="1"/>
          </p:nvPr>
        </p:nvSpPr>
        <p:spPr>
          <a:xfrm>
            <a:off x="152400" y="1295400"/>
            <a:ext cx="8839200" cy="5486400"/>
          </a:xfrm>
        </p:spPr>
        <p:txBody>
          <a:bodyPr>
            <a:normAutofit/>
          </a:bodyPr>
          <a:lstStyle/>
          <a:p>
            <a:r>
              <a:rPr lang="en-US" dirty="0" smtClean="0"/>
              <a:t>Abbreviated Title VI Program Plans for LPAs serving a population less than 100,000</a:t>
            </a:r>
          </a:p>
          <a:p>
            <a:r>
              <a:rPr lang="en-US" dirty="0" smtClean="0"/>
              <a:t>Key Elements include:</a:t>
            </a:r>
          </a:p>
          <a:p>
            <a:pPr marL="971550" lvl="1" indent="-514350">
              <a:buAutoNum type="arabicParenBoth"/>
            </a:pPr>
            <a:r>
              <a:rPr lang="en-US" dirty="0" smtClean="0">
                <a:solidFill>
                  <a:srgbClr val="7030A0"/>
                </a:solidFill>
              </a:rPr>
              <a:t>Assurances</a:t>
            </a:r>
          </a:p>
          <a:p>
            <a:pPr marL="971550" lvl="1" indent="-514350">
              <a:buAutoNum type="arabicParenBoth"/>
            </a:pPr>
            <a:r>
              <a:rPr lang="en-US" dirty="0" smtClean="0">
                <a:solidFill>
                  <a:srgbClr val="7030A0"/>
                </a:solidFill>
              </a:rPr>
              <a:t>Implementing Procedures</a:t>
            </a:r>
          </a:p>
          <a:p>
            <a:pPr marL="971550" lvl="1" indent="-514350">
              <a:buAutoNum type="arabicParenBoth"/>
            </a:pPr>
            <a:r>
              <a:rPr lang="en-US" dirty="0" smtClean="0">
                <a:solidFill>
                  <a:srgbClr val="7030A0"/>
                </a:solidFill>
              </a:rPr>
              <a:t>Complaint Procedures</a:t>
            </a:r>
          </a:p>
          <a:p>
            <a:pPr marL="971550" lvl="1" indent="-514350">
              <a:buAutoNum type="arabicParenBoth"/>
            </a:pPr>
            <a:r>
              <a:rPr lang="en-US" dirty="0" smtClean="0">
                <a:solidFill>
                  <a:srgbClr val="7030A0"/>
                </a:solidFill>
              </a:rPr>
              <a:t>Sanctions</a:t>
            </a:r>
          </a:p>
          <a:p>
            <a:pPr marL="971550" lvl="1" indent="-514350">
              <a:buAutoNum type="arabicParenBoth"/>
            </a:pPr>
            <a:r>
              <a:rPr lang="en-US" dirty="0" smtClean="0">
                <a:solidFill>
                  <a:srgbClr val="7030A0"/>
                </a:solidFill>
              </a:rPr>
              <a:t>Signatures</a:t>
            </a:r>
            <a:endParaRPr lang="en-US" dirty="0">
              <a:solidFill>
                <a:srgbClr val="7030A0"/>
              </a:solidFill>
            </a:endParaRPr>
          </a:p>
        </p:txBody>
      </p:sp>
      <p:pic>
        <p:nvPicPr>
          <p:cNvPr id="6" name="Picture 2"/>
          <p:cNvPicPr>
            <a:picLocks noChangeAspect="1" noChangeArrowheads="1"/>
          </p:cNvPicPr>
          <p:nvPr/>
        </p:nvPicPr>
        <p:blipFill>
          <a:blip r:embed="rId4" cstate="print"/>
          <a:srcRect/>
          <a:stretch>
            <a:fillRect/>
          </a:stretch>
        </p:blipFill>
        <p:spPr bwMode="auto">
          <a:xfrm>
            <a:off x="4419600" y="2057400"/>
            <a:ext cx="3886200" cy="2971800"/>
          </a:xfrm>
          <a:prstGeom prst="rect">
            <a:avLst/>
          </a:prstGeom>
          <a:noFill/>
          <a:ln w="9525">
            <a:noFill/>
            <a:miter lim="800000"/>
            <a:headEnd/>
            <a:tailEnd/>
          </a:ln>
          <a:effectLst/>
        </p:spPr>
      </p:pic>
      <p:pic>
        <p:nvPicPr>
          <p:cNvPr id="9" name="Picture 3"/>
          <p:cNvPicPr>
            <a:picLocks noChangeAspect="1" noChangeArrowheads="1"/>
          </p:cNvPicPr>
          <p:nvPr/>
        </p:nvPicPr>
        <p:blipFill>
          <a:blip r:embed="rId5" cstate="print"/>
          <a:srcRect/>
          <a:stretch>
            <a:fillRect/>
          </a:stretch>
        </p:blipFill>
        <p:spPr bwMode="auto">
          <a:xfrm>
            <a:off x="990600" y="4495800"/>
            <a:ext cx="3810000" cy="2362200"/>
          </a:xfrm>
          <a:prstGeom prst="rect">
            <a:avLst/>
          </a:prstGeom>
          <a:noFill/>
          <a:ln w="9525">
            <a:noFill/>
            <a:miter lim="800000"/>
            <a:headEnd/>
            <a:tailEnd/>
          </a:ln>
          <a:effectLst/>
        </p:spPr>
      </p:pic>
      <p:sp>
        <p:nvSpPr>
          <p:cNvPr id="7" name="Slide Number Placeholder 6"/>
          <p:cNvSpPr>
            <a:spLocks noGrp="1"/>
          </p:cNvSpPr>
          <p:nvPr>
            <p:ph type="sldNum" sz="quarter" idx="15"/>
          </p:nvPr>
        </p:nvSpPr>
        <p:spPr/>
        <p:txBody>
          <a:bodyPr/>
          <a:lstStyle/>
          <a:p>
            <a:fld id="{E8837356-3A82-4B30-A5CF-261F865EB250}" type="slidenum">
              <a:rPr lang="en-US" smtClean="0"/>
              <a:pPr/>
              <a:t>27</a:t>
            </a:fld>
            <a:endParaRPr lang="en-US"/>
          </a:p>
        </p:txBody>
      </p:sp>
      <p:pic>
        <p:nvPicPr>
          <p:cNvPr id="8" name="Picture 2"/>
          <p:cNvPicPr>
            <a:picLocks noChangeAspect="1" noChangeArrowheads="1"/>
          </p:cNvPicPr>
          <p:nvPr/>
        </p:nvPicPr>
        <p:blipFill>
          <a:blip r:embed="rId6" cstate="print"/>
          <a:srcRect/>
          <a:stretch>
            <a:fillRect/>
          </a:stretch>
        </p:blipFill>
        <p:spPr bwMode="auto">
          <a:xfrm>
            <a:off x="152400" y="0"/>
            <a:ext cx="1714500" cy="6572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268991226"/>
      </p:ext>
    </p:extLst>
  </p:cSld>
  <p:clrMapOvr>
    <a:masterClrMapping/>
  </p:clrMapOvr>
  <p:transition advTm="8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066800"/>
          </a:xfrm>
        </p:spPr>
        <p:txBody>
          <a:bodyPr>
            <a:noAutofit/>
          </a:bodyPr>
          <a:lstStyle/>
          <a:p>
            <a:pPr algn="ctr"/>
            <a:r>
              <a:rPr lang="en-US" sz="2400" b="1" dirty="0" smtClean="0">
                <a:solidFill>
                  <a:srgbClr val="C00000"/>
                </a:solidFill>
              </a:rPr>
              <a:t>Is the LPA, Contractor or Consultant required to have a Title VI Program  Implementation Plan?</a:t>
            </a:r>
            <a:endParaRPr lang="en-US" sz="2400" b="1" dirty="0">
              <a:solidFill>
                <a:srgbClr val="C00000"/>
              </a:solidFill>
            </a:endParaRPr>
          </a:p>
        </p:txBody>
      </p:sp>
      <p:sp>
        <p:nvSpPr>
          <p:cNvPr id="3" name="Content Placeholder 2"/>
          <p:cNvSpPr>
            <a:spLocks noGrp="1"/>
          </p:cNvSpPr>
          <p:nvPr>
            <p:ph sz="quarter" idx="1"/>
          </p:nvPr>
        </p:nvSpPr>
        <p:spPr>
          <a:xfrm>
            <a:off x="304800" y="1600200"/>
            <a:ext cx="8382000" cy="4873752"/>
          </a:xfrm>
        </p:spPr>
        <p:txBody>
          <a:bodyPr/>
          <a:lstStyle/>
          <a:p>
            <a:r>
              <a:rPr lang="en-US" dirty="0" smtClean="0"/>
              <a:t>First, you need to determine if the party is a Recipient or a Contractor/Consultant/Vendor</a:t>
            </a:r>
          </a:p>
          <a:p>
            <a:r>
              <a:rPr lang="en-US" dirty="0" smtClean="0"/>
              <a:t>If a Recipient, they are required to have an Implementation Plan (Method of Administration)</a:t>
            </a:r>
          </a:p>
          <a:p>
            <a:r>
              <a:rPr lang="en-US" dirty="0" smtClean="0"/>
              <a:t>If a Contractor, etc. they are not required to have an IP</a:t>
            </a:r>
            <a:endParaRPr lang="en-US" dirty="0"/>
          </a:p>
        </p:txBody>
      </p:sp>
      <p:sp>
        <p:nvSpPr>
          <p:cNvPr id="4" name="Slide Number Placeholder 3"/>
          <p:cNvSpPr>
            <a:spLocks noGrp="1"/>
          </p:cNvSpPr>
          <p:nvPr>
            <p:ph type="sldNum" sz="quarter" idx="15"/>
          </p:nvPr>
        </p:nvSpPr>
        <p:spPr/>
        <p:txBody>
          <a:bodyPr/>
          <a:lstStyle/>
          <a:p>
            <a:fld id="{E8837356-3A82-4B30-A5CF-261F865EB250}" type="slidenum">
              <a:rPr lang="en-US" smtClean="0"/>
              <a:pPr/>
              <a:t>28</a:t>
            </a:fld>
            <a:endParaRPr lang="en-US"/>
          </a:p>
        </p:txBody>
      </p:sp>
      <p:pic>
        <p:nvPicPr>
          <p:cNvPr id="48130" name="Picture 2" descr="C:\Documents and Settings\mohamed.dumbuya\Local Settings\Temporary Internet Files\Content.IE5\4T4OWLUM\MC900434784[1].PNG"/>
          <p:cNvPicPr>
            <a:picLocks noChangeAspect="1" noChangeArrowheads="1"/>
          </p:cNvPicPr>
          <p:nvPr/>
        </p:nvPicPr>
        <p:blipFill>
          <a:blip r:embed="rId2" cstate="print"/>
          <a:srcRect/>
          <a:stretch>
            <a:fillRect/>
          </a:stretch>
        </p:blipFill>
        <p:spPr bwMode="auto">
          <a:xfrm>
            <a:off x="2362200" y="3657600"/>
            <a:ext cx="4648200" cy="3200400"/>
          </a:xfrm>
          <a:prstGeom prst="rect">
            <a:avLst/>
          </a:prstGeom>
          <a:noFill/>
        </p:spPr>
      </p:pic>
    </p:spTree>
    <p:extLst>
      <p:ext uri="{BB962C8B-B14F-4D97-AF65-F5344CB8AC3E}">
        <p14:creationId xmlns:p14="http://schemas.microsoft.com/office/powerpoint/2010/main" xmlns="" val="264396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Slide Number Placeholder 5"/>
          <p:cNvSpPr>
            <a:spLocks noGrp="1"/>
          </p:cNvSpPr>
          <p:nvPr>
            <p:ph type="sldNum" sz="quarter" idx="4294967295"/>
          </p:nvPr>
        </p:nvSpPr>
        <p:spPr>
          <a:xfrm>
            <a:off x="8153400" y="5715000"/>
            <a:ext cx="533400" cy="533400"/>
          </a:xfrm>
          <a:prstGeom prst="rect">
            <a:avLst/>
          </a:prstGeom>
          <a:noFill/>
        </p:spPr>
        <p:txBody>
          <a:bodyPr/>
          <a:lstStyle/>
          <a:p>
            <a:fld id="{63617998-C0BA-4550-8EBB-97F85CB1954C}" type="slidenum">
              <a:rPr lang="en-US" smtClean="0"/>
              <a:pPr/>
              <a:t>29</a:t>
            </a:fld>
            <a:endParaRPr lang="en-US" dirty="0"/>
          </a:p>
        </p:txBody>
      </p:sp>
      <p:sp>
        <p:nvSpPr>
          <p:cNvPr id="519170" name="Rectangle 2"/>
          <p:cNvSpPr>
            <a:spLocks noGrp="1" noChangeArrowheads="1"/>
          </p:cNvSpPr>
          <p:nvPr>
            <p:ph type="title"/>
          </p:nvPr>
        </p:nvSpPr>
        <p:spPr/>
        <p:txBody>
          <a:bodyPr/>
          <a:lstStyle/>
          <a:p>
            <a:pPr algn="ctr" eaLnBrk="1" hangingPunct="1"/>
            <a:r>
              <a:rPr lang="en-US" dirty="0" smtClean="0">
                <a:solidFill>
                  <a:srgbClr val="C00000"/>
                </a:solidFill>
              </a:rPr>
              <a:t>Who is a [Sub]recipient? </a:t>
            </a:r>
          </a:p>
        </p:txBody>
      </p:sp>
      <p:sp>
        <p:nvSpPr>
          <p:cNvPr id="519171" name="Rectangle 3"/>
          <p:cNvSpPr>
            <a:spLocks noGrp="1" noChangeArrowheads="1"/>
          </p:cNvSpPr>
          <p:nvPr>
            <p:ph type="body" idx="1"/>
          </p:nvPr>
        </p:nvSpPr>
        <p:spPr>
          <a:xfrm>
            <a:off x="304800" y="1752600"/>
            <a:ext cx="8153400" cy="4840288"/>
          </a:xfrm>
        </p:spPr>
        <p:txBody>
          <a:bodyPr>
            <a:normAutofit/>
          </a:bodyPr>
          <a:lstStyle/>
          <a:p>
            <a:pPr eaLnBrk="1" hangingPunct="1"/>
            <a:r>
              <a:rPr lang="en-US" sz="2800" b="1" dirty="0" smtClean="0"/>
              <a:t>Recipient</a:t>
            </a:r>
          </a:p>
          <a:p>
            <a:pPr lvl="1" eaLnBrk="1" hangingPunct="1"/>
            <a:r>
              <a:rPr lang="en-US" sz="2400" dirty="0" smtClean="0"/>
              <a:t>An entity or person to whom Federal assistance is </a:t>
            </a:r>
            <a:r>
              <a:rPr lang="en-US" sz="2400" b="1" u="sng" dirty="0" smtClean="0"/>
              <a:t>directly</a:t>
            </a:r>
            <a:r>
              <a:rPr lang="en-US" sz="2400" dirty="0" smtClean="0"/>
              <a:t> extended and thereby subjects them to Title VI compliance obligations (</a:t>
            </a:r>
            <a:r>
              <a:rPr lang="en-US" sz="2400" dirty="0" smtClean="0">
                <a:solidFill>
                  <a:srgbClr val="FF0000"/>
                </a:solidFill>
              </a:rPr>
              <a:t>23 CFR 200.5(n)</a:t>
            </a:r>
            <a:r>
              <a:rPr lang="en-US" sz="2400" dirty="0" smtClean="0"/>
              <a:t>)</a:t>
            </a:r>
          </a:p>
          <a:p>
            <a:pPr lvl="1" eaLnBrk="1" hangingPunct="1">
              <a:buFont typeface="Wingdings" pitchFamily="2" charset="2"/>
              <a:buNone/>
            </a:pPr>
            <a:endParaRPr lang="en-US" sz="2400" dirty="0" smtClean="0"/>
          </a:p>
          <a:p>
            <a:pPr eaLnBrk="1" hangingPunct="1"/>
            <a:r>
              <a:rPr lang="en-US" sz="2800" b="1" dirty="0" err="1" smtClean="0">
                <a:solidFill>
                  <a:schemeClr val="folHlink"/>
                </a:solidFill>
              </a:rPr>
              <a:t>Subrecipient</a:t>
            </a:r>
            <a:endParaRPr lang="en-US" sz="2800" b="1" dirty="0" smtClean="0">
              <a:solidFill>
                <a:schemeClr val="folHlink"/>
              </a:solidFill>
            </a:endParaRPr>
          </a:p>
          <a:p>
            <a:pPr lvl="1" eaLnBrk="1" hangingPunct="1"/>
            <a:r>
              <a:rPr lang="en-US" sz="2400" dirty="0" smtClean="0"/>
              <a:t>An entity or person to whom Federal assistance is </a:t>
            </a:r>
            <a:r>
              <a:rPr lang="en-US" sz="2400" b="1" u="sng" dirty="0" smtClean="0"/>
              <a:t>indirectly</a:t>
            </a:r>
            <a:r>
              <a:rPr lang="en-US" sz="2400" dirty="0" smtClean="0"/>
              <a:t> extended either through a recipient or another </a:t>
            </a:r>
            <a:r>
              <a:rPr lang="en-US" sz="2400" dirty="0" err="1" smtClean="0"/>
              <a:t>subrecipient</a:t>
            </a:r>
            <a:r>
              <a:rPr lang="en-US" sz="2400" dirty="0" smtClean="0"/>
              <a:t> and thereby subjects them to Title VI compliance obligations (</a:t>
            </a:r>
            <a:r>
              <a:rPr lang="en-US" sz="2400" dirty="0" smtClean="0">
                <a:solidFill>
                  <a:srgbClr val="FF0000"/>
                </a:solidFill>
              </a:rPr>
              <a:t>23 CFR 200.5(n)</a:t>
            </a:r>
            <a:r>
              <a:rPr lang="en-US" sz="2400" dirty="0" smtClean="0"/>
              <a:t>) </a:t>
            </a:r>
          </a:p>
          <a:p>
            <a:pPr lvl="1" eaLnBrk="1" hangingPunct="1">
              <a:buFont typeface="Wingdings" pitchFamily="2" charset="2"/>
              <a:buNone/>
            </a:pPr>
            <a:r>
              <a:rPr lang="en-US" sz="2400" dirty="0" smtClean="0"/>
              <a:t> </a:t>
            </a:r>
            <a:endParaRPr lang="en-US" sz="2400" b="1" dirty="0" smtClean="0"/>
          </a:p>
        </p:txBody>
      </p:sp>
      <p:pic>
        <p:nvPicPr>
          <p:cNvPr id="5" name="Picture 2"/>
          <p:cNvPicPr>
            <a:picLocks noChangeAspect="1" noChangeArrowheads="1"/>
          </p:cNvPicPr>
          <p:nvPr/>
        </p:nvPicPr>
        <p:blipFill>
          <a:blip r:embed="rId2" cstate="print"/>
          <a:srcRect/>
          <a:stretch>
            <a:fillRect/>
          </a:stretch>
        </p:blipFill>
        <p:spPr bwMode="auto">
          <a:xfrm>
            <a:off x="152400" y="76200"/>
            <a:ext cx="1714500" cy="657225"/>
          </a:xfrm>
          <a:prstGeom prst="rect">
            <a:avLst/>
          </a:prstGeom>
          <a:noFill/>
          <a:ln w="9525">
            <a:noFill/>
            <a:miter lim="800000"/>
            <a:headEnd/>
            <a:tailEnd/>
          </a:ln>
        </p:spPr>
      </p:pic>
    </p:spTree>
    <p:extLst>
      <p:ext uri="{BB962C8B-B14F-4D97-AF65-F5344CB8AC3E}">
        <p14:creationId xmlns:p14="http://schemas.microsoft.com/office/powerpoint/2010/main" xmlns="" val="3938211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9170"/>
                                        </p:tgtEl>
                                        <p:attrNameLst>
                                          <p:attrName>style.visibility</p:attrName>
                                        </p:attrNameLst>
                                      </p:cBhvr>
                                      <p:to>
                                        <p:strVal val="visible"/>
                                      </p:to>
                                    </p:set>
                                    <p:animEffect transition="in" filter="fade">
                                      <p:cBhvr>
                                        <p:cTn id="7" dur="2000"/>
                                        <p:tgtEl>
                                          <p:spTgt spid="519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9171">
                                            <p:txEl>
                                              <p:pRg st="0" end="0"/>
                                            </p:txEl>
                                          </p:spTgt>
                                        </p:tgtEl>
                                        <p:attrNameLst>
                                          <p:attrName>style.visibility</p:attrName>
                                        </p:attrNameLst>
                                      </p:cBhvr>
                                      <p:to>
                                        <p:strVal val="visible"/>
                                      </p:to>
                                    </p:set>
                                    <p:animEffect transition="in" filter="fade">
                                      <p:cBhvr>
                                        <p:cTn id="12" dur="2000"/>
                                        <p:tgtEl>
                                          <p:spTgt spid="51917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9171">
                                            <p:txEl>
                                              <p:pRg st="1" end="1"/>
                                            </p:txEl>
                                          </p:spTgt>
                                        </p:tgtEl>
                                        <p:attrNameLst>
                                          <p:attrName>style.visibility</p:attrName>
                                        </p:attrNameLst>
                                      </p:cBhvr>
                                      <p:to>
                                        <p:strVal val="visible"/>
                                      </p:to>
                                    </p:set>
                                    <p:animEffect transition="in" filter="fade">
                                      <p:cBhvr>
                                        <p:cTn id="15" dur="2000"/>
                                        <p:tgtEl>
                                          <p:spTgt spid="51917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9171">
                                            <p:txEl>
                                              <p:pRg st="3" end="3"/>
                                            </p:txEl>
                                          </p:spTgt>
                                        </p:tgtEl>
                                        <p:attrNameLst>
                                          <p:attrName>style.visibility</p:attrName>
                                        </p:attrNameLst>
                                      </p:cBhvr>
                                      <p:to>
                                        <p:strVal val="visible"/>
                                      </p:to>
                                    </p:set>
                                    <p:animEffect transition="in" filter="fade">
                                      <p:cBhvr>
                                        <p:cTn id="20" dur="2000"/>
                                        <p:tgtEl>
                                          <p:spTgt spid="519171">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19171">
                                            <p:txEl>
                                              <p:pRg st="4" end="4"/>
                                            </p:txEl>
                                          </p:spTgt>
                                        </p:tgtEl>
                                        <p:attrNameLst>
                                          <p:attrName>style.visibility</p:attrName>
                                        </p:attrNameLst>
                                      </p:cBhvr>
                                      <p:to>
                                        <p:strVal val="visible"/>
                                      </p:to>
                                    </p:set>
                                    <p:animEffect transition="in" filter="fade">
                                      <p:cBhvr>
                                        <p:cTn id="23" dur="2000"/>
                                        <p:tgtEl>
                                          <p:spTgt spid="51917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19171">
                                            <p:txEl>
                                              <p:pRg st="5" end="5"/>
                                            </p:txEl>
                                          </p:spTgt>
                                        </p:tgtEl>
                                        <p:attrNameLst>
                                          <p:attrName>style.visibility</p:attrName>
                                        </p:attrNameLst>
                                      </p:cBhvr>
                                      <p:to>
                                        <p:strVal val="visible"/>
                                      </p:to>
                                    </p:set>
                                    <p:animEffect transition="in" filter="fade">
                                      <p:cBhvr>
                                        <p:cTn id="26" dur="2000"/>
                                        <p:tgtEl>
                                          <p:spTgt spid="519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0" grpId="0"/>
      <p:bldP spid="5191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610600" cy="990600"/>
          </a:xfrm>
        </p:spPr>
        <p:txBody>
          <a:bodyPr>
            <a:normAutofit fontScale="90000"/>
          </a:bodyPr>
          <a:lstStyle/>
          <a:p>
            <a:pPr algn="ctr"/>
            <a:r>
              <a:rPr lang="en-US" b="1" dirty="0" smtClean="0"/>
              <a:t>State Transportation Agencies &amp; </a:t>
            </a:r>
            <a:br>
              <a:rPr lang="en-US" b="1" dirty="0" smtClean="0"/>
            </a:br>
            <a:r>
              <a:rPr lang="en-US" b="1" dirty="0" smtClean="0"/>
              <a:t>Federal-aid Highway Funds</a:t>
            </a:r>
            <a:endParaRPr lang="en-US" dirty="0"/>
          </a:p>
        </p:txBody>
      </p:sp>
      <p:sp>
        <p:nvSpPr>
          <p:cNvPr id="4" name="Content Placeholder 3"/>
          <p:cNvSpPr>
            <a:spLocks noGrp="1"/>
          </p:cNvSpPr>
          <p:nvPr>
            <p:ph sz="quarter" idx="2"/>
          </p:nvPr>
        </p:nvSpPr>
        <p:spPr>
          <a:xfrm>
            <a:off x="152400" y="1600200"/>
            <a:ext cx="4114800" cy="4648200"/>
          </a:xfrm>
        </p:spPr>
        <p:txBody>
          <a:bodyPr/>
          <a:lstStyle/>
          <a:p>
            <a:r>
              <a:rPr lang="en-US" dirty="0" smtClean="0"/>
              <a:t>State Transportation Agencies (STAs) are the principal recipients of Federal-aid Highway Funds</a:t>
            </a:r>
          </a:p>
          <a:p>
            <a:pPr>
              <a:buNone/>
            </a:pPr>
            <a:endParaRPr lang="en-US" dirty="0" smtClean="0"/>
          </a:p>
          <a:p>
            <a:r>
              <a:rPr lang="en-US" dirty="0" smtClean="0"/>
              <a:t>STAs are responsible for construction of all Federal-aid projects</a:t>
            </a:r>
          </a:p>
          <a:p>
            <a:endParaRPr lang="en-US" dirty="0"/>
          </a:p>
        </p:txBody>
      </p:sp>
      <p:sp>
        <p:nvSpPr>
          <p:cNvPr id="5" name="Content Placeholder 4"/>
          <p:cNvSpPr>
            <a:spLocks noGrp="1"/>
          </p:cNvSpPr>
          <p:nvPr>
            <p:ph sz="quarter" idx="4"/>
          </p:nvPr>
        </p:nvSpPr>
        <p:spPr>
          <a:xfrm>
            <a:off x="4495800" y="1600200"/>
            <a:ext cx="4267200" cy="5029200"/>
          </a:xfrm>
        </p:spPr>
        <p:txBody>
          <a:bodyPr>
            <a:normAutofit/>
          </a:bodyPr>
          <a:lstStyle/>
          <a:p>
            <a:pPr marL="274320" lvl="1">
              <a:spcBef>
                <a:spcPts val="600"/>
              </a:spcBef>
              <a:buSzPct val="70000"/>
              <a:buFont typeface="Wingdings"/>
              <a:buChar char=""/>
            </a:pPr>
            <a:r>
              <a:rPr lang="en-US" sz="1400" dirty="0" smtClean="0"/>
              <a:t>“Any State desiring to avail itself of the provisions of this title shall have a State transportation department which shall have adequate powers, and be suitably equipped and organized to discharge to the satisfaction of the Secretary the duties required by this title.” </a:t>
            </a:r>
            <a:r>
              <a:rPr lang="en-US" sz="1400" dirty="0" smtClean="0">
                <a:solidFill>
                  <a:srgbClr val="FF0000"/>
                </a:solidFill>
              </a:rPr>
              <a:t>(23 USC 302(a))</a:t>
            </a:r>
          </a:p>
          <a:p>
            <a:endParaRPr lang="en-US" dirty="0" smtClean="0"/>
          </a:p>
          <a:p>
            <a:pPr>
              <a:buNone/>
            </a:pPr>
            <a:endParaRPr lang="en-US" dirty="0" smtClean="0"/>
          </a:p>
          <a:p>
            <a:pPr marL="274320" lvl="1">
              <a:spcBef>
                <a:spcPts val="600"/>
              </a:spcBef>
              <a:buSzPct val="70000"/>
              <a:buFont typeface="Wingdings"/>
              <a:buChar char=""/>
            </a:pPr>
            <a:r>
              <a:rPr lang="en-US" sz="1400" dirty="0" smtClean="0"/>
              <a:t>“The ST[A] has responsibility for the construction of all Federal-aid projects, and is not relieved of such responsibility by authorizing performance of the work by a local public agency or other Federal agency.” </a:t>
            </a:r>
            <a:r>
              <a:rPr lang="en-US" sz="1400" dirty="0" smtClean="0">
                <a:solidFill>
                  <a:srgbClr val="FF0000"/>
                </a:solidFill>
              </a:rPr>
              <a:t>(23 CFR 635.105(a))</a:t>
            </a:r>
            <a:endParaRPr lang="en-US" sz="1400" dirty="0" smtClean="0"/>
          </a:p>
          <a:p>
            <a:pPr>
              <a:buNone/>
            </a:pPr>
            <a:endParaRPr lang="en-US" dirty="0"/>
          </a:p>
        </p:txBody>
      </p:sp>
      <p:sp>
        <p:nvSpPr>
          <p:cNvPr id="9" name="Notched Right Arrow 8"/>
          <p:cNvSpPr/>
          <p:nvPr/>
        </p:nvSpPr>
        <p:spPr>
          <a:xfrm>
            <a:off x="4114800" y="4648200"/>
            <a:ext cx="445008" cy="76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Notched Right Arrow 9"/>
          <p:cNvSpPr/>
          <p:nvPr/>
        </p:nvSpPr>
        <p:spPr>
          <a:xfrm flipV="1">
            <a:off x="4114800" y="2438400"/>
            <a:ext cx="445008" cy="76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srcRect/>
          <a:stretch>
            <a:fillRect/>
          </a:stretch>
        </p:blipFill>
        <p:spPr bwMode="auto">
          <a:xfrm>
            <a:off x="152400" y="76201"/>
            <a:ext cx="1714500" cy="53340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3505200" y="2971800"/>
            <a:ext cx="1295400" cy="1066800"/>
          </a:xfrm>
          <a:prstGeom prst="rect">
            <a:avLst/>
          </a:prstGeom>
          <a:noFill/>
          <a:ln w="9525">
            <a:noFill/>
            <a:miter lim="800000"/>
            <a:headEnd/>
            <a:tailEnd/>
          </a:ln>
          <a:effectLst/>
        </p:spPr>
      </p:pic>
      <p:pic>
        <p:nvPicPr>
          <p:cNvPr id="17" name="Picture 3"/>
          <p:cNvPicPr>
            <a:picLocks noChangeAspect="1" noChangeArrowheads="1"/>
          </p:cNvPicPr>
          <p:nvPr/>
        </p:nvPicPr>
        <p:blipFill>
          <a:blip r:embed="rId5" cstate="print"/>
          <a:srcRect/>
          <a:stretch>
            <a:fillRect/>
          </a:stretch>
        </p:blipFill>
        <p:spPr bwMode="auto">
          <a:xfrm>
            <a:off x="3200400" y="5334000"/>
            <a:ext cx="2000755" cy="1295400"/>
          </a:xfrm>
          <a:prstGeom prst="rect">
            <a:avLst/>
          </a:prstGeom>
          <a:noFill/>
          <a:ln w="9525">
            <a:noFill/>
            <a:miter lim="800000"/>
            <a:headEnd/>
            <a:tailEnd/>
          </a:ln>
          <a:effectLst/>
        </p:spPr>
      </p:pic>
      <p:sp>
        <p:nvSpPr>
          <p:cNvPr id="12" name="Slide Number Placeholder 11"/>
          <p:cNvSpPr>
            <a:spLocks noGrp="1"/>
          </p:cNvSpPr>
          <p:nvPr>
            <p:ph type="sldNum" sz="quarter" idx="12"/>
          </p:nvPr>
        </p:nvSpPr>
        <p:spPr/>
        <p:txBody>
          <a:bodyPr/>
          <a:lstStyle/>
          <a:p>
            <a:fld id="{E8837356-3A82-4B30-A5CF-261F865EB250}" type="slidenum">
              <a:rPr lang="en-US" smtClean="0"/>
              <a:pPr/>
              <a:t>3</a:t>
            </a:fld>
            <a:endParaRPr lang="en-US"/>
          </a:p>
        </p:txBody>
      </p:sp>
    </p:spTree>
    <p:extLst>
      <p:ext uri="{BB962C8B-B14F-4D97-AF65-F5344CB8AC3E}">
        <p14:creationId xmlns:p14="http://schemas.microsoft.com/office/powerpoint/2010/main" xmlns="" val="352078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4294967295"/>
          </p:nvPr>
        </p:nvSpPr>
        <p:spPr>
          <a:xfrm>
            <a:off x="8153400" y="5791200"/>
            <a:ext cx="533400" cy="381000"/>
          </a:xfrm>
          <a:prstGeom prst="rect">
            <a:avLst/>
          </a:prstGeom>
          <a:noFill/>
        </p:spPr>
        <p:txBody>
          <a:bodyPr/>
          <a:lstStyle/>
          <a:p>
            <a:fld id="{76E5B89B-7B03-4475-B9E8-9CB2FE26B8D0}" type="slidenum">
              <a:rPr lang="en-US"/>
              <a:pPr/>
              <a:t>30</a:t>
            </a:fld>
            <a:endParaRPr lang="en-US" dirty="0"/>
          </a:p>
        </p:txBody>
      </p:sp>
      <p:sp>
        <p:nvSpPr>
          <p:cNvPr id="21507" name="Rectangle 2"/>
          <p:cNvSpPr>
            <a:spLocks noGrp="1" noChangeArrowheads="1"/>
          </p:cNvSpPr>
          <p:nvPr>
            <p:ph type="title"/>
          </p:nvPr>
        </p:nvSpPr>
        <p:spPr/>
        <p:txBody>
          <a:bodyPr/>
          <a:lstStyle/>
          <a:p>
            <a:pPr algn="ctr" eaLnBrk="1" hangingPunct="1"/>
            <a:r>
              <a:rPr lang="en-US" dirty="0" smtClean="0">
                <a:solidFill>
                  <a:srgbClr val="C00000"/>
                </a:solidFill>
              </a:rPr>
              <a:t>Who is a Contractor?</a:t>
            </a:r>
          </a:p>
        </p:txBody>
      </p:sp>
      <p:sp>
        <p:nvSpPr>
          <p:cNvPr id="21508" name="Rectangle 3"/>
          <p:cNvSpPr>
            <a:spLocks noGrp="1" noChangeArrowheads="1"/>
          </p:cNvSpPr>
          <p:nvPr>
            <p:ph type="body" idx="1"/>
          </p:nvPr>
        </p:nvSpPr>
        <p:spPr>
          <a:xfrm>
            <a:off x="304800" y="1600200"/>
            <a:ext cx="8650288" cy="4532313"/>
          </a:xfrm>
        </p:spPr>
        <p:txBody>
          <a:bodyPr/>
          <a:lstStyle/>
          <a:p>
            <a:pPr eaLnBrk="1" hangingPunct="1">
              <a:lnSpc>
                <a:spcPct val="80000"/>
              </a:lnSpc>
            </a:pPr>
            <a:r>
              <a:rPr lang="en-US" sz="2800" b="1" dirty="0" smtClean="0"/>
              <a:t>A Contractor/Subcontractor</a:t>
            </a:r>
          </a:p>
          <a:p>
            <a:pPr lvl="1" eaLnBrk="1" hangingPunct="1">
              <a:lnSpc>
                <a:spcPct val="80000"/>
              </a:lnSpc>
            </a:pPr>
            <a:r>
              <a:rPr lang="en-US" dirty="0" smtClean="0"/>
              <a:t>“..any person, corporation, partnership, or unincorporated association that holds a FHWA direct or federally assisted construction contract or subcontract regardless of tier” </a:t>
            </a:r>
          </a:p>
          <a:p>
            <a:pPr lvl="1" eaLnBrk="1" hangingPunct="1">
              <a:lnSpc>
                <a:spcPct val="80000"/>
              </a:lnSpc>
              <a:buFont typeface="Wingdings" pitchFamily="2" charset="2"/>
              <a:buNone/>
            </a:pPr>
            <a:r>
              <a:rPr lang="en-US" dirty="0" smtClean="0"/>
              <a:t>   (</a:t>
            </a:r>
            <a:r>
              <a:rPr lang="en-US" sz="2400" dirty="0" smtClean="0">
                <a:solidFill>
                  <a:srgbClr val="FF0000"/>
                </a:solidFill>
              </a:rPr>
              <a:t>23 CFR 230.407 (</a:t>
            </a:r>
            <a:r>
              <a:rPr lang="en-US" sz="2400" dirty="0" err="1" smtClean="0">
                <a:solidFill>
                  <a:srgbClr val="FF0000"/>
                </a:solidFill>
              </a:rPr>
              <a:t>i</a:t>
            </a:r>
            <a:r>
              <a:rPr lang="en-US" sz="2400" dirty="0" smtClean="0">
                <a:solidFill>
                  <a:srgbClr val="FF0000"/>
                </a:solidFill>
              </a:rPr>
              <a:t>)</a:t>
            </a:r>
            <a:r>
              <a:rPr lang="en-US" dirty="0" smtClean="0"/>
              <a:t>)</a:t>
            </a:r>
          </a:p>
          <a:p>
            <a:pPr lvl="1" eaLnBrk="1" hangingPunct="1">
              <a:lnSpc>
                <a:spcPct val="80000"/>
              </a:lnSpc>
              <a:buFont typeface="Wingdings" pitchFamily="2" charset="2"/>
              <a:buNone/>
            </a:pPr>
            <a:endParaRPr lang="en-US" sz="2400" dirty="0" smtClean="0"/>
          </a:p>
          <a:p>
            <a:pPr lvl="1" eaLnBrk="1" hangingPunct="1">
              <a:lnSpc>
                <a:spcPct val="80000"/>
              </a:lnSpc>
            </a:pPr>
            <a:r>
              <a:rPr lang="en-US" dirty="0" smtClean="0"/>
              <a:t>“One who participates, through a contract or subcontract (at any tier), in a DOT-assisted highway, transit, or airport”</a:t>
            </a:r>
          </a:p>
          <a:p>
            <a:pPr lvl="1" eaLnBrk="1" hangingPunct="1">
              <a:lnSpc>
                <a:spcPct val="80000"/>
              </a:lnSpc>
              <a:buNone/>
            </a:pPr>
            <a:r>
              <a:rPr lang="en-US" dirty="0" smtClean="0"/>
              <a:t>    (</a:t>
            </a:r>
            <a:r>
              <a:rPr lang="en-US" sz="2400" dirty="0" smtClean="0">
                <a:solidFill>
                  <a:srgbClr val="FF0000"/>
                </a:solidFill>
              </a:rPr>
              <a:t>49 CFR 26.5</a:t>
            </a:r>
            <a:r>
              <a:rPr lang="en-US" dirty="0" smtClean="0"/>
              <a:t>)</a:t>
            </a:r>
            <a:endParaRPr lang="en-US" sz="2400" dirty="0" smtClean="0"/>
          </a:p>
          <a:p>
            <a:pPr eaLnBrk="1" hangingPunct="1">
              <a:lnSpc>
                <a:spcPct val="80000"/>
              </a:lnSpc>
            </a:pPr>
            <a:endParaRPr lang="en-US" sz="2800" dirty="0" smtClean="0"/>
          </a:p>
        </p:txBody>
      </p:sp>
      <p:pic>
        <p:nvPicPr>
          <p:cNvPr id="5" name="Picture 2"/>
          <p:cNvPicPr>
            <a:picLocks noChangeAspect="1" noChangeArrowheads="1"/>
          </p:cNvPicPr>
          <p:nvPr/>
        </p:nvPicPr>
        <p:blipFill>
          <a:blip r:embed="rId2" cstate="print"/>
          <a:srcRect/>
          <a:stretch>
            <a:fillRect/>
          </a:stretch>
        </p:blipFill>
        <p:spPr bwMode="auto">
          <a:xfrm>
            <a:off x="152400" y="76200"/>
            <a:ext cx="1714500" cy="657225"/>
          </a:xfrm>
          <a:prstGeom prst="rect">
            <a:avLst/>
          </a:prstGeom>
          <a:noFill/>
          <a:ln w="9525">
            <a:noFill/>
            <a:miter lim="800000"/>
            <a:headEnd/>
            <a:tailEnd/>
          </a:ln>
        </p:spPr>
      </p:pic>
      <p:pic>
        <p:nvPicPr>
          <p:cNvPr id="49157" name="Picture 5"/>
          <p:cNvPicPr>
            <a:picLocks noChangeAspect="1" noChangeArrowheads="1"/>
          </p:cNvPicPr>
          <p:nvPr/>
        </p:nvPicPr>
        <p:blipFill>
          <a:blip r:embed="rId3" cstate="print"/>
          <a:srcRect/>
          <a:stretch>
            <a:fillRect/>
          </a:stretch>
        </p:blipFill>
        <p:spPr bwMode="auto">
          <a:xfrm>
            <a:off x="2514600" y="4267200"/>
            <a:ext cx="3962400" cy="2590800"/>
          </a:xfrm>
          <a:prstGeom prst="rect">
            <a:avLst/>
          </a:prstGeom>
          <a:noFill/>
          <a:ln w="9525">
            <a:noFill/>
            <a:miter lim="800000"/>
            <a:headEnd/>
            <a:tailEnd/>
          </a:ln>
          <a:effectLst/>
        </p:spPr>
      </p:pic>
    </p:spTree>
    <p:extLst>
      <p:ext uri="{BB962C8B-B14F-4D97-AF65-F5344CB8AC3E}">
        <p14:creationId xmlns:p14="http://schemas.microsoft.com/office/powerpoint/2010/main" xmlns="" val="47958253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312A6C9D-D7F3-4359-9576-8009A992846C}" type="slidenum">
              <a:rPr lang="en-US"/>
              <a:pPr/>
              <a:t>31</a:t>
            </a:fld>
            <a:endParaRPr lang="en-US"/>
          </a:p>
        </p:txBody>
      </p:sp>
      <p:sp>
        <p:nvSpPr>
          <p:cNvPr id="22531" name="Rectangle 28"/>
          <p:cNvSpPr>
            <a:spLocks noGrp="1" noChangeArrowheads="1"/>
          </p:cNvSpPr>
          <p:nvPr>
            <p:ph type="title"/>
          </p:nvPr>
        </p:nvSpPr>
        <p:spPr>
          <a:xfrm>
            <a:off x="381000" y="533400"/>
            <a:ext cx="8562975" cy="1227138"/>
          </a:xfrm>
        </p:spPr>
        <p:txBody>
          <a:bodyPr>
            <a:normAutofit/>
          </a:bodyPr>
          <a:lstStyle/>
          <a:p>
            <a:pPr algn="ctr" eaLnBrk="1" hangingPunct="1"/>
            <a:r>
              <a:rPr lang="en-US" sz="2800" b="1" dirty="0" smtClean="0">
                <a:solidFill>
                  <a:srgbClr val="C00000"/>
                </a:solidFill>
              </a:rPr>
              <a:t>What is the Distinction between a Recipient &amp; a Contractor?</a:t>
            </a:r>
          </a:p>
        </p:txBody>
      </p:sp>
      <p:graphicFrame>
        <p:nvGraphicFramePr>
          <p:cNvPr id="528474" name="Group 90"/>
          <p:cNvGraphicFramePr>
            <a:graphicFrameLocks noGrp="1"/>
          </p:cNvGraphicFramePr>
          <p:nvPr>
            <p:ph idx="1"/>
          </p:nvPr>
        </p:nvGraphicFramePr>
        <p:xfrm>
          <a:off x="76200" y="1905000"/>
          <a:ext cx="9067800" cy="4866705"/>
        </p:xfrm>
        <a:graphic>
          <a:graphicData uri="http://schemas.openxmlformats.org/drawingml/2006/table">
            <a:tbl>
              <a:tblPr/>
              <a:tblGrid>
                <a:gridCol w="4495800"/>
                <a:gridCol w="4572000"/>
              </a:tblGrid>
              <a:tr h="782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dirty="0" smtClean="0">
                          <a:ln>
                            <a:noFill/>
                          </a:ln>
                          <a:solidFill>
                            <a:schemeClr val="folHlink"/>
                          </a:solidFill>
                          <a:effectLst/>
                          <a:latin typeface="Tahoma" pitchFamily="34" charset="0"/>
                        </a:rPr>
                        <a:t>Recipient/</a:t>
                      </a:r>
                      <a:r>
                        <a:rPr kumimoji="0" lang="en-US" sz="2400" b="1" i="0" u="none" strike="noStrike" cap="none" normalizeH="0" baseline="0" dirty="0" err="1" smtClean="0">
                          <a:ln>
                            <a:noFill/>
                          </a:ln>
                          <a:solidFill>
                            <a:schemeClr val="folHlink"/>
                          </a:solidFill>
                          <a:effectLst/>
                          <a:latin typeface="Tahoma" pitchFamily="34" charset="0"/>
                        </a:rPr>
                        <a:t>Subrecipient</a:t>
                      </a:r>
                      <a:endParaRPr kumimoji="0" lang="en-US" sz="2400" b="1" i="0" u="none" strike="noStrike" cap="none" normalizeH="0" baseline="0" dirty="0" smtClean="0">
                        <a:ln>
                          <a:noFill/>
                        </a:ln>
                        <a:solidFill>
                          <a:schemeClr val="folHlink"/>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folHlink"/>
                          </a:solidFill>
                          <a:effectLst/>
                          <a:latin typeface="Tahoma" pitchFamily="34" charset="0"/>
                        </a:rPr>
                        <a:t>Contractor/Subcontractor, Consultant, Vendor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rPr>
                        <a:t> </a:t>
                      </a:r>
                      <a:r>
                        <a:rPr kumimoji="0" lang="en-US" sz="1800" b="1" i="0" u="none" strike="noStrike" cap="none" normalizeH="0" baseline="0" smtClean="0">
                          <a:ln>
                            <a:noFill/>
                          </a:ln>
                          <a:solidFill>
                            <a:schemeClr val="tx1"/>
                          </a:solidFill>
                          <a:effectLst/>
                          <a:latin typeface="Tahoma" pitchFamily="34" charset="0"/>
                        </a:rPr>
                        <a:t>Provides</a:t>
                      </a:r>
                      <a:r>
                        <a:rPr kumimoji="0" lang="en-US" sz="1800" b="0" i="0" u="none" strike="noStrike" cap="none" normalizeH="0" baseline="0" smtClean="0">
                          <a:ln>
                            <a:noFill/>
                          </a:ln>
                          <a:solidFill>
                            <a:schemeClr val="tx1"/>
                          </a:solidFill>
                          <a:effectLst/>
                          <a:latin typeface="Tahoma" pitchFamily="34" charset="0"/>
                        </a:rPr>
                        <a:t> services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rPr>
                        <a:t> </a:t>
                      </a:r>
                      <a:r>
                        <a:rPr kumimoji="0" lang="en-US" sz="1800" b="1" i="0" u="none" strike="noStrike" cap="none" normalizeH="0" baseline="0" smtClean="0">
                          <a:ln>
                            <a:noFill/>
                          </a:ln>
                          <a:solidFill>
                            <a:schemeClr val="tx1"/>
                          </a:solidFill>
                          <a:effectLst/>
                          <a:latin typeface="Tahoma" pitchFamily="34" charset="0"/>
                        </a:rPr>
                        <a:t>Sells</a:t>
                      </a:r>
                      <a:r>
                        <a:rPr kumimoji="0" lang="en-US" sz="1800" b="0" i="0" u="none" strike="noStrike" cap="none" normalizeH="0" baseline="0" smtClean="0">
                          <a:ln>
                            <a:noFill/>
                          </a:ln>
                          <a:solidFill>
                            <a:schemeClr val="tx1"/>
                          </a:solidFill>
                          <a:effectLst/>
                          <a:latin typeface="Tahoma" pitchFamily="34" charset="0"/>
                        </a:rPr>
                        <a:t> deliverables (goods &amp; services)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223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800" b="0" i="0" u="none" strike="noStrike" cap="none" normalizeH="0" baseline="0" dirty="0" smtClean="0">
                          <a:ln>
                            <a:noFill/>
                          </a:ln>
                          <a:solidFill>
                            <a:schemeClr val="tx1"/>
                          </a:solidFill>
                          <a:effectLst/>
                          <a:latin typeface="Tahoma" pitchFamily="34" charset="0"/>
                        </a:rPr>
                        <a:t> Signs an </a:t>
                      </a:r>
                      <a:r>
                        <a:rPr kumimoji="0" lang="en-US" sz="1800" b="1" i="0" u="none" strike="noStrike" cap="none" normalizeH="0" baseline="0" dirty="0" smtClean="0">
                          <a:ln>
                            <a:noFill/>
                          </a:ln>
                          <a:solidFill>
                            <a:schemeClr val="tx1"/>
                          </a:solidFill>
                          <a:effectLst/>
                          <a:latin typeface="Tahoma" pitchFamily="34" charset="0"/>
                        </a:rPr>
                        <a:t>Assurance</a:t>
                      </a:r>
                      <a:r>
                        <a:rPr kumimoji="0" lang="en-US" sz="1800" b="0" i="0" u="none" strike="noStrike" cap="none" normalizeH="0" baseline="0" dirty="0" smtClean="0">
                          <a:ln>
                            <a:noFill/>
                          </a:ln>
                          <a:solidFill>
                            <a:schemeClr val="tx1"/>
                          </a:solidFill>
                          <a:effectLst/>
                          <a:latin typeface="Tahoma" pitchFamily="34" charset="0"/>
                        </a:rPr>
                        <a:t>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800" b="0" i="0" u="none" strike="noStrike" cap="none" normalizeH="0" baseline="0" dirty="0" smtClean="0">
                          <a:ln>
                            <a:noFill/>
                          </a:ln>
                          <a:solidFill>
                            <a:schemeClr val="tx1"/>
                          </a:solidFill>
                          <a:effectLst/>
                          <a:latin typeface="Tahoma" pitchFamily="34" charset="0"/>
                        </a:rPr>
                        <a:t> Not necessarily in business to make profit (Usually, public entity)</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rPr>
                        <a:t> Signs a </a:t>
                      </a:r>
                      <a:r>
                        <a:rPr kumimoji="0" lang="en-US" sz="1800" b="1" i="0" u="none" strike="noStrike" cap="none" normalizeH="0" baseline="0" smtClean="0">
                          <a:ln>
                            <a:noFill/>
                          </a:ln>
                          <a:solidFill>
                            <a:schemeClr val="tx1"/>
                          </a:solidFill>
                          <a:effectLst/>
                          <a:latin typeface="Tahoma" pitchFamily="34" charset="0"/>
                        </a:rPr>
                        <a:t>C</a:t>
                      </a:r>
                      <a:r>
                        <a:rPr kumimoji="0" lang="en-US" sz="1600" b="1" i="0" u="none" strike="noStrike" cap="none" normalizeH="0" baseline="0" smtClean="0">
                          <a:ln>
                            <a:noFill/>
                          </a:ln>
                          <a:solidFill>
                            <a:schemeClr val="tx1"/>
                          </a:solidFill>
                          <a:effectLst/>
                          <a:latin typeface="Tahoma" pitchFamily="34" charset="0"/>
                        </a:rPr>
                        <a:t>ontract</a:t>
                      </a:r>
                      <a:r>
                        <a:rPr kumimoji="0" lang="en-US" sz="1800" b="0" i="0" u="none" strike="noStrike" cap="none" normalizeH="0" baseline="0" smtClean="0">
                          <a:ln>
                            <a:noFill/>
                          </a:ln>
                          <a:solidFill>
                            <a:schemeClr val="tx1"/>
                          </a:solidFill>
                          <a:effectLst/>
                          <a:latin typeface="Tahoma" pitchFamily="34" charset="0"/>
                        </a:rPr>
                        <a:t> with contract provisions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rPr>
                        <a:t> In business (buy &amp; sell) to make profit</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rPr>
                        <a:t>(Operates in a competitive environment)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800" b="0" i="0" u="none" strike="noStrike" cap="none" normalizeH="0" baseline="0" dirty="0" smtClean="0">
                          <a:ln>
                            <a:noFill/>
                          </a:ln>
                          <a:solidFill>
                            <a:schemeClr val="tx1"/>
                          </a:solidFill>
                          <a:effectLst/>
                          <a:latin typeface="Tahoma" pitchFamily="34" charset="0"/>
                        </a:rPr>
                        <a:t> Receives FFA (or paid) whether service is expensed as a deliverable or not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800" b="0" i="0" u="none" strike="noStrike" cap="none" normalizeH="0" baseline="0" dirty="0" smtClean="0">
                          <a:ln>
                            <a:noFill/>
                          </a:ln>
                          <a:solidFill>
                            <a:schemeClr val="tx1"/>
                          </a:solidFill>
                          <a:effectLst/>
                          <a:latin typeface="Tahoma" pitchFamily="34" charset="0"/>
                        </a:rPr>
                        <a:t> Is paid for a specific deliverable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rgbClr val="FF0000"/>
                          </a:solidFill>
                          <a:effectLst/>
                          <a:latin typeface="Tahoma" pitchFamily="34" charset="0"/>
                        </a:rPr>
                        <a:t>*Receipt of payment with FFA </a:t>
                      </a:r>
                      <a:r>
                        <a:rPr kumimoji="0" lang="en-US" sz="1600" b="0" i="0" u="sng" strike="noStrike" cap="none" normalizeH="0" baseline="0" dirty="0" smtClean="0">
                          <a:ln>
                            <a:noFill/>
                          </a:ln>
                          <a:solidFill>
                            <a:srgbClr val="FF0000"/>
                          </a:solidFill>
                          <a:effectLst/>
                          <a:latin typeface="Tahoma" pitchFamily="34" charset="0"/>
                        </a:rPr>
                        <a:t>does not </a:t>
                      </a:r>
                      <a:r>
                        <a:rPr kumimoji="0" lang="en-US" sz="1600" b="0" i="0" u="none" strike="noStrike" cap="none" normalizeH="0" baseline="0" dirty="0" smtClean="0">
                          <a:ln>
                            <a:noFill/>
                          </a:ln>
                          <a:solidFill>
                            <a:srgbClr val="FF0000"/>
                          </a:solidFill>
                          <a:effectLst/>
                          <a:latin typeface="Tahoma" pitchFamily="34" charset="0"/>
                        </a:rPr>
                        <a:t>establish a recipient/</a:t>
                      </a:r>
                      <a:r>
                        <a:rPr kumimoji="0" lang="en-US" sz="1600" b="0" i="0" u="none" strike="noStrike" cap="none" normalizeH="0" baseline="0" dirty="0" err="1" smtClean="0">
                          <a:ln>
                            <a:noFill/>
                          </a:ln>
                          <a:solidFill>
                            <a:srgbClr val="FF0000"/>
                          </a:solidFill>
                          <a:effectLst/>
                          <a:latin typeface="Tahoma" pitchFamily="34" charset="0"/>
                        </a:rPr>
                        <a:t>subrecipient</a:t>
                      </a:r>
                      <a:r>
                        <a:rPr kumimoji="0" lang="en-US" sz="1600" b="0" i="0" u="none" strike="noStrike" cap="none" normalizeH="0" baseline="0" dirty="0" smtClean="0">
                          <a:ln>
                            <a:noFill/>
                          </a:ln>
                          <a:solidFill>
                            <a:srgbClr val="FF0000"/>
                          </a:solidFill>
                          <a:effectLst/>
                          <a:latin typeface="Tahoma" pitchFamily="34" charset="0"/>
                        </a:rPr>
                        <a:t> relationship</a:t>
                      </a:r>
                      <a:r>
                        <a:rPr kumimoji="0" lang="en-US" sz="2000" b="0" i="0" u="none" strike="noStrike" cap="none" normalizeH="0" baseline="0" dirty="0" smtClean="0">
                          <a:ln>
                            <a:noFill/>
                          </a:ln>
                          <a:solidFill>
                            <a:srgbClr val="FF0000"/>
                          </a:solidFill>
                          <a:effectLst/>
                          <a:latin typeface="Tahoma" pitchFamily="34" charset="0"/>
                        </a:rPr>
                        <a:t>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rPr>
                        <a:t> Designs a </a:t>
                      </a:r>
                      <a:r>
                        <a:rPr kumimoji="0" lang="en-US" sz="1800" b="1" i="0" u="none" strike="noStrike" cap="none" normalizeH="0" baseline="0" smtClean="0">
                          <a:ln>
                            <a:noFill/>
                          </a:ln>
                          <a:solidFill>
                            <a:schemeClr val="tx1"/>
                          </a:solidFill>
                          <a:effectLst/>
                          <a:latin typeface="Tahoma" pitchFamily="34" charset="0"/>
                        </a:rPr>
                        <a:t>program</a:t>
                      </a:r>
                      <a:r>
                        <a:rPr kumimoji="0" lang="en-US" sz="1800" b="0" i="0" u="none" strike="noStrike" cap="none" normalizeH="0" baseline="0" smtClean="0">
                          <a:ln>
                            <a:noFill/>
                          </a:ln>
                          <a:solidFill>
                            <a:schemeClr val="tx1"/>
                          </a:solidFill>
                          <a:effectLst/>
                          <a:latin typeface="Tahoma" pitchFamily="34" charset="0"/>
                        </a:rPr>
                        <a:t> to meet a broader goal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rPr>
                        <a:t> Provides specific product or service ancillary to a Federal program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00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800" b="0" i="0" u="none" strike="noStrike" cap="none" normalizeH="0" baseline="0" smtClean="0">
                          <a:ln>
                            <a:noFill/>
                          </a:ln>
                          <a:solidFill>
                            <a:schemeClr val="tx1"/>
                          </a:solidFill>
                          <a:effectLst/>
                          <a:latin typeface="Tahoma" pitchFamily="34" charset="0"/>
                        </a:rPr>
                        <a:t> Is receiving Federal financial assistance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800" b="0" i="0" u="none" strike="noStrike" cap="none" normalizeH="0" baseline="0" dirty="0" smtClean="0">
                          <a:ln>
                            <a:noFill/>
                          </a:ln>
                          <a:solidFill>
                            <a:schemeClr val="hlink"/>
                          </a:solidFill>
                          <a:effectLst/>
                          <a:latin typeface="Tahoma" pitchFamily="34" charset="0"/>
                        </a:rPr>
                        <a:t> </a:t>
                      </a:r>
                      <a:r>
                        <a:rPr kumimoji="0" lang="en-US" sz="1800" b="0" i="0" u="none" strike="noStrike" cap="none" normalizeH="0" baseline="0" dirty="0" smtClean="0">
                          <a:ln>
                            <a:noFill/>
                          </a:ln>
                          <a:solidFill>
                            <a:srgbClr val="00B050"/>
                          </a:solidFill>
                          <a:effectLst/>
                          <a:latin typeface="Tahoma" pitchFamily="34" charset="0"/>
                        </a:rPr>
                        <a:t>Could become a recipient with provision of [Federal financial] assistance</a:t>
                      </a:r>
                      <a:r>
                        <a:rPr kumimoji="0" lang="en-US" sz="2000" b="0" i="0" u="none" strike="noStrike" cap="none" normalizeH="0" baseline="0" dirty="0" smtClean="0">
                          <a:ln>
                            <a:noFill/>
                          </a:ln>
                          <a:solidFill>
                            <a:srgbClr val="00B050"/>
                          </a:solidFill>
                          <a:effectLst/>
                          <a:latin typeface="Tahoma" pitchFamily="34"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5" name="Picture 2"/>
          <p:cNvPicPr>
            <a:picLocks noChangeAspect="1" noChangeArrowheads="1"/>
          </p:cNvPicPr>
          <p:nvPr/>
        </p:nvPicPr>
        <p:blipFill>
          <a:blip r:embed="rId3" cstate="print"/>
          <a:srcRect/>
          <a:stretch>
            <a:fillRect/>
          </a:stretch>
        </p:blipFill>
        <p:spPr bwMode="auto">
          <a:xfrm>
            <a:off x="152400" y="76200"/>
            <a:ext cx="1714500" cy="657225"/>
          </a:xfrm>
          <a:prstGeom prst="rect">
            <a:avLst/>
          </a:prstGeom>
          <a:noFill/>
          <a:ln w="9525">
            <a:noFill/>
            <a:miter lim="800000"/>
            <a:headEnd/>
            <a:tailEnd/>
          </a:ln>
        </p:spPr>
      </p:pic>
    </p:spTree>
    <p:extLst>
      <p:ext uri="{BB962C8B-B14F-4D97-AF65-F5344CB8AC3E}">
        <p14:creationId xmlns:p14="http://schemas.microsoft.com/office/powerpoint/2010/main" xmlns="" val="197893249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685800"/>
          </a:xfrm>
        </p:spPr>
        <p:txBody>
          <a:bodyPr>
            <a:normAutofit/>
          </a:bodyPr>
          <a:lstStyle/>
          <a:p>
            <a:pPr algn="ctr"/>
            <a:r>
              <a:rPr lang="en-US" dirty="0" smtClean="0">
                <a:solidFill>
                  <a:srgbClr val="C00000"/>
                </a:solidFill>
              </a:rPr>
              <a:t>Key Points</a:t>
            </a:r>
            <a:endParaRPr lang="en-US" dirty="0">
              <a:solidFill>
                <a:srgbClr val="C00000"/>
              </a:solidFill>
            </a:endParaRPr>
          </a:p>
        </p:txBody>
      </p:sp>
      <p:sp>
        <p:nvSpPr>
          <p:cNvPr id="3" name="Content Placeholder 2"/>
          <p:cNvSpPr>
            <a:spLocks noGrp="1"/>
          </p:cNvSpPr>
          <p:nvPr>
            <p:ph sz="quarter" idx="1"/>
          </p:nvPr>
        </p:nvSpPr>
        <p:spPr>
          <a:xfrm>
            <a:off x="228600" y="1066800"/>
            <a:ext cx="8610600" cy="5715000"/>
          </a:xfrm>
        </p:spPr>
        <p:txBody>
          <a:bodyPr/>
          <a:lstStyle/>
          <a:p>
            <a:r>
              <a:rPr lang="en-US" dirty="0" smtClean="0"/>
              <a:t>LPAs must carry out Federal-aid Highway projects in accordance with all applicable Federal requirements</a:t>
            </a:r>
          </a:p>
          <a:p>
            <a:r>
              <a:rPr lang="en-US" dirty="0" smtClean="0"/>
              <a:t>LPAs must have Signed Assurances (USDOT 1050.2A)</a:t>
            </a:r>
          </a:p>
          <a:p>
            <a:pPr lvl="1"/>
            <a:r>
              <a:rPr lang="en-US" sz="2000" dirty="0" smtClean="0"/>
              <a:t>They are binding agreements</a:t>
            </a:r>
          </a:p>
          <a:p>
            <a:pPr lvl="1"/>
            <a:r>
              <a:rPr lang="en-US" sz="2000" dirty="0" smtClean="0"/>
              <a:t>Failure or refusal to furnish required signed assurances may result in refusal of Federal financial assistance </a:t>
            </a:r>
          </a:p>
          <a:p>
            <a:r>
              <a:rPr lang="en-US" dirty="0" smtClean="0"/>
              <a:t>Methods of Administration &amp; Implementation Plans</a:t>
            </a:r>
          </a:p>
          <a:p>
            <a:r>
              <a:rPr lang="en-US" dirty="0" smtClean="0"/>
              <a:t>Nondiscrimination Agreements (Population &lt; 100,000)</a:t>
            </a:r>
          </a:p>
          <a:p>
            <a:r>
              <a:rPr lang="en-US" i="1" dirty="0" smtClean="0"/>
              <a:t>Ceteris paribus</a:t>
            </a:r>
            <a:r>
              <a:rPr lang="en-US" dirty="0" smtClean="0"/>
              <a:t>, Only Recipients, Not Contractors, are required to have Title VI Program Implementation Plan</a:t>
            </a:r>
          </a:p>
          <a:p>
            <a:endParaRPr lang="en-US" dirty="0"/>
          </a:p>
        </p:txBody>
      </p:sp>
      <p:sp>
        <p:nvSpPr>
          <p:cNvPr id="4" name="Slide Number Placeholder 3"/>
          <p:cNvSpPr>
            <a:spLocks noGrp="1"/>
          </p:cNvSpPr>
          <p:nvPr>
            <p:ph type="sldNum" sz="quarter" idx="15"/>
          </p:nvPr>
        </p:nvSpPr>
        <p:spPr/>
        <p:txBody>
          <a:bodyPr/>
          <a:lstStyle/>
          <a:p>
            <a:fld id="{E8837356-3A82-4B30-A5CF-261F865EB250}" type="slidenum">
              <a:rPr lang="en-US" smtClean="0"/>
              <a:pPr/>
              <a:t>32</a:t>
            </a:fld>
            <a:endParaRPr lang="en-US"/>
          </a:p>
        </p:txBody>
      </p:sp>
      <p:pic>
        <p:nvPicPr>
          <p:cNvPr id="5" name="Picture 2" descr="View Details"/>
          <p:cNvPicPr>
            <a:picLocks noChangeAspect="1" noChangeArrowheads="1"/>
          </p:cNvPicPr>
          <p:nvPr/>
        </p:nvPicPr>
        <p:blipFill>
          <a:blip r:embed="rId3" cstate="print"/>
          <a:srcRect/>
          <a:stretch>
            <a:fillRect/>
          </a:stretch>
        </p:blipFill>
        <p:spPr bwMode="auto">
          <a:xfrm>
            <a:off x="3124200" y="5342965"/>
            <a:ext cx="1981200" cy="1515035"/>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152400" y="76200"/>
            <a:ext cx="1714500" cy="657225"/>
          </a:xfrm>
          <a:prstGeom prst="rect">
            <a:avLst/>
          </a:prstGeom>
          <a:noFill/>
          <a:ln w="9525">
            <a:noFill/>
            <a:miter lim="800000"/>
            <a:headEnd/>
            <a:tailEnd/>
          </a:ln>
        </p:spPr>
      </p:pic>
    </p:spTree>
    <p:extLst>
      <p:ext uri="{BB962C8B-B14F-4D97-AF65-F5344CB8AC3E}">
        <p14:creationId xmlns:p14="http://schemas.microsoft.com/office/powerpoint/2010/main" xmlns="" val="1586358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715962"/>
          </a:xfrm>
        </p:spPr>
        <p:txBody>
          <a:bodyPr/>
          <a:lstStyle/>
          <a:p>
            <a:pPr algn="ctr"/>
            <a:r>
              <a:rPr lang="en-US" b="1" dirty="0" smtClean="0">
                <a:solidFill>
                  <a:srgbClr val="C00000"/>
                </a:solidFill>
              </a:rPr>
              <a:t>Title VI In Summary</a:t>
            </a:r>
            <a:endParaRPr lang="en-US" b="1" dirty="0">
              <a:solidFill>
                <a:srgbClr val="C00000"/>
              </a:solidFill>
            </a:endParaRPr>
          </a:p>
        </p:txBody>
      </p:sp>
      <p:sp>
        <p:nvSpPr>
          <p:cNvPr id="3" name="Content Placeholder 2"/>
          <p:cNvSpPr>
            <a:spLocks noGrp="1"/>
          </p:cNvSpPr>
          <p:nvPr>
            <p:ph sz="quarter" idx="1"/>
          </p:nvPr>
        </p:nvSpPr>
        <p:spPr>
          <a:xfrm>
            <a:off x="152400" y="1295400"/>
            <a:ext cx="8763000" cy="5486400"/>
          </a:xfrm>
        </p:spPr>
        <p:txBody>
          <a:bodyPr/>
          <a:lstStyle/>
          <a:p>
            <a:r>
              <a:rPr lang="en-US" b="1" dirty="0" smtClean="0">
                <a:solidFill>
                  <a:srgbClr val="3333FF"/>
                </a:solidFill>
              </a:rPr>
              <a:t>Title VI Program is not a bureaucratic exercise</a:t>
            </a:r>
          </a:p>
          <a:p>
            <a:pPr lvl="1"/>
            <a:r>
              <a:rPr lang="en-US" dirty="0" smtClean="0">
                <a:solidFill>
                  <a:srgbClr val="7030A0"/>
                </a:solidFill>
              </a:rPr>
              <a:t>About preserving the vitality &amp; viability of American economy</a:t>
            </a:r>
          </a:p>
          <a:p>
            <a:pPr lvl="1"/>
            <a:r>
              <a:rPr lang="en-US" dirty="0" smtClean="0">
                <a:solidFill>
                  <a:srgbClr val="FF0000"/>
                </a:solidFill>
              </a:rPr>
              <a:t>Represents </a:t>
            </a:r>
            <a:r>
              <a:rPr lang="en-US" b="1" dirty="0" smtClean="0">
                <a:solidFill>
                  <a:srgbClr val="FF0000"/>
                </a:solidFill>
              </a:rPr>
              <a:t>statutory, contractual</a:t>
            </a:r>
            <a:r>
              <a:rPr lang="en-US" dirty="0" smtClean="0">
                <a:solidFill>
                  <a:srgbClr val="FF0000"/>
                </a:solidFill>
              </a:rPr>
              <a:t> &amp; </a:t>
            </a:r>
            <a:r>
              <a:rPr lang="en-US" b="1" dirty="0" smtClean="0">
                <a:solidFill>
                  <a:srgbClr val="FF0000"/>
                </a:solidFill>
              </a:rPr>
              <a:t>constitutional</a:t>
            </a:r>
            <a:r>
              <a:rPr lang="en-US" dirty="0" smtClean="0">
                <a:solidFill>
                  <a:srgbClr val="FF0000"/>
                </a:solidFill>
              </a:rPr>
              <a:t> requirements</a:t>
            </a:r>
          </a:p>
          <a:p>
            <a:pPr lvl="1"/>
            <a:r>
              <a:rPr lang="en-US" dirty="0" smtClean="0">
                <a:solidFill>
                  <a:srgbClr val="00B050"/>
                </a:solidFill>
              </a:rPr>
              <a:t>Evokes our </a:t>
            </a:r>
            <a:r>
              <a:rPr lang="en-US" b="1" dirty="0" smtClean="0">
                <a:solidFill>
                  <a:srgbClr val="00B050"/>
                </a:solidFill>
              </a:rPr>
              <a:t>social/civic</a:t>
            </a:r>
            <a:r>
              <a:rPr lang="en-US" dirty="0" smtClean="0">
                <a:solidFill>
                  <a:srgbClr val="00B050"/>
                </a:solidFill>
              </a:rPr>
              <a:t> obligations</a:t>
            </a:r>
          </a:p>
          <a:p>
            <a:pPr lvl="1"/>
            <a:r>
              <a:rPr lang="en-US" dirty="0" smtClean="0">
                <a:solidFill>
                  <a:srgbClr val="002060"/>
                </a:solidFill>
              </a:rPr>
              <a:t>Echoes our </a:t>
            </a:r>
            <a:r>
              <a:rPr lang="en-US" b="1" dirty="0" smtClean="0">
                <a:solidFill>
                  <a:srgbClr val="002060"/>
                </a:solidFill>
              </a:rPr>
              <a:t>Professional</a:t>
            </a:r>
            <a:r>
              <a:rPr lang="en-US" dirty="0" smtClean="0">
                <a:solidFill>
                  <a:srgbClr val="002060"/>
                </a:solidFill>
              </a:rPr>
              <a:t> ethics </a:t>
            </a:r>
          </a:p>
          <a:p>
            <a:pPr lvl="1"/>
            <a:r>
              <a:rPr lang="en-US" dirty="0" smtClean="0">
                <a:solidFill>
                  <a:srgbClr val="FF00FF"/>
                </a:solidFill>
              </a:rPr>
              <a:t>Reminds us of our </a:t>
            </a:r>
            <a:r>
              <a:rPr lang="en-US" b="1" dirty="0" smtClean="0">
                <a:solidFill>
                  <a:srgbClr val="FF00FF"/>
                </a:solidFill>
              </a:rPr>
              <a:t>moral imperatives </a:t>
            </a:r>
            <a:r>
              <a:rPr lang="en-US" dirty="0" smtClean="0">
                <a:solidFill>
                  <a:srgbClr val="FF00FF"/>
                </a:solidFill>
              </a:rPr>
              <a:t>and values</a:t>
            </a:r>
          </a:p>
          <a:p>
            <a:r>
              <a:rPr lang="en-US" b="1" dirty="0" smtClean="0"/>
              <a:t>IT IS ABOUT DOING THE RIGHT THING!</a:t>
            </a:r>
          </a:p>
          <a:p>
            <a:r>
              <a:rPr lang="en-US" altLang="en-US" sz="2800" b="1" i="1" dirty="0" err="1">
                <a:solidFill>
                  <a:srgbClr val="00B0F0"/>
                </a:solidFill>
              </a:rPr>
              <a:t>Ua</a:t>
            </a:r>
            <a:r>
              <a:rPr lang="en-US" altLang="en-US" sz="2800" b="1" i="1" dirty="0">
                <a:solidFill>
                  <a:srgbClr val="00B0F0"/>
                </a:solidFill>
              </a:rPr>
              <a:t> Mau </a:t>
            </a:r>
            <a:r>
              <a:rPr lang="en-US" altLang="en-US" sz="2800" b="1" i="1" dirty="0" err="1">
                <a:solidFill>
                  <a:srgbClr val="00B0F0"/>
                </a:solidFill>
              </a:rPr>
              <a:t>ke</a:t>
            </a:r>
            <a:r>
              <a:rPr lang="en-US" altLang="en-US" sz="2800" b="1" i="1" dirty="0">
                <a:solidFill>
                  <a:srgbClr val="00B0F0"/>
                </a:solidFill>
              </a:rPr>
              <a:t> </a:t>
            </a:r>
            <a:r>
              <a:rPr lang="en-US" altLang="en-US" sz="2800" b="1" i="1" dirty="0" err="1">
                <a:solidFill>
                  <a:srgbClr val="00B0F0"/>
                </a:solidFill>
              </a:rPr>
              <a:t>Ea</a:t>
            </a:r>
            <a:r>
              <a:rPr lang="en-US" altLang="en-US" sz="2800" b="1" i="1" dirty="0">
                <a:solidFill>
                  <a:srgbClr val="00B0F0"/>
                </a:solidFill>
              </a:rPr>
              <a:t> o </a:t>
            </a:r>
            <a:r>
              <a:rPr lang="en-US" altLang="en-US" sz="2800" b="1" i="1" dirty="0" err="1">
                <a:solidFill>
                  <a:srgbClr val="00B0F0"/>
                </a:solidFill>
              </a:rPr>
              <a:t>ka</a:t>
            </a:r>
            <a:r>
              <a:rPr lang="en-US" altLang="en-US" sz="2800" b="1" i="1" dirty="0">
                <a:solidFill>
                  <a:srgbClr val="00B0F0"/>
                </a:solidFill>
              </a:rPr>
              <a:t> ‘</a:t>
            </a:r>
            <a:r>
              <a:rPr lang="en-US" altLang="en-US" sz="2800" b="1" i="1" dirty="0" err="1">
                <a:solidFill>
                  <a:srgbClr val="00B0F0"/>
                </a:solidFill>
              </a:rPr>
              <a:t>Aina</a:t>
            </a:r>
            <a:r>
              <a:rPr lang="en-US" altLang="en-US" sz="2800" b="1" i="1" dirty="0">
                <a:solidFill>
                  <a:srgbClr val="00B0F0"/>
                </a:solidFill>
              </a:rPr>
              <a:t> I </a:t>
            </a:r>
            <a:r>
              <a:rPr lang="en-US" altLang="en-US" sz="2800" b="1" i="1" dirty="0" err="1">
                <a:solidFill>
                  <a:srgbClr val="00B0F0"/>
                </a:solidFill>
              </a:rPr>
              <a:t>ka</a:t>
            </a:r>
            <a:r>
              <a:rPr lang="en-US" altLang="en-US" sz="2800" b="1" i="1" dirty="0">
                <a:solidFill>
                  <a:srgbClr val="00B0F0"/>
                </a:solidFill>
              </a:rPr>
              <a:t> </a:t>
            </a:r>
            <a:r>
              <a:rPr lang="en-US" altLang="en-US" sz="2800" b="1" i="1" dirty="0" err="1">
                <a:solidFill>
                  <a:srgbClr val="00B0F0"/>
                </a:solidFill>
              </a:rPr>
              <a:t>Pono</a:t>
            </a:r>
            <a:endParaRPr lang="en-US" altLang="en-US" sz="2800" b="1" i="1" dirty="0">
              <a:solidFill>
                <a:srgbClr val="00B0F0"/>
              </a:solidFill>
            </a:endParaRPr>
          </a:p>
          <a:p>
            <a:endParaRPr lang="en-US" b="1" dirty="0"/>
          </a:p>
        </p:txBody>
      </p:sp>
      <p:sp>
        <p:nvSpPr>
          <p:cNvPr id="4" name="Slide Number Placeholder 3"/>
          <p:cNvSpPr>
            <a:spLocks noGrp="1"/>
          </p:cNvSpPr>
          <p:nvPr>
            <p:ph type="sldNum" sz="quarter" idx="4294967295"/>
          </p:nvPr>
        </p:nvSpPr>
        <p:spPr>
          <a:xfrm>
            <a:off x="4343400" y="1066800"/>
            <a:ext cx="457200" cy="457200"/>
          </a:xfrm>
          <a:prstGeom prst="rect">
            <a:avLst/>
          </a:prstGeom>
        </p:spPr>
        <p:txBody>
          <a:bodyPr/>
          <a:lstStyle/>
          <a:p>
            <a:fld id="{E8837356-3A82-4B30-A5CF-261F865EB250}" type="slidenum">
              <a:rPr lang="en-US" sz="1600" smtClean="0"/>
              <a:pPr/>
              <a:t>33</a:t>
            </a:fld>
            <a:endParaRPr lang="en-US" sz="1600" dirty="0"/>
          </a:p>
        </p:txBody>
      </p:sp>
      <p:pic>
        <p:nvPicPr>
          <p:cNvPr id="7" name="Picture 2"/>
          <p:cNvPicPr>
            <a:picLocks noChangeAspect="1" noChangeArrowheads="1"/>
          </p:cNvPicPr>
          <p:nvPr/>
        </p:nvPicPr>
        <p:blipFill>
          <a:blip r:embed="rId2" cstate="print"/>
          <a:srcRect/>
          <a:stretch>
            <a:fillRect/>
          </a:stretch>
        </p:blipFill>
        <p:spPr bwMode="auto">
          <a:xfrm>
            <a:off x="152400" y="152400"/>
            <a:ext cx="1714500" cy="657225"/>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9697" y="5181601"/>
            <a:ext cx="4225903" cy="1645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119443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Resources</a:t>
            </a:r>
            <a:endParaRPr lang="en-US" dirty="0">
              <a:solidFill>
                <a:srgbClr val="C00000"/>
              </a:solidFill>
            </a:endParaRPr>
          </a:p>
        </p:txBody>
      </p:sp>
      <p:sp>
        <p:nvSpPr>
          <p:cNvPr id="3" name="Content Placeholder 2"/>
          <p:cNvSpPr>
            <a:spLocks noGrp="1"/>
          </p:cNvSpPr>
          <p:nvPr>
            <p:ph sz="quarter" idx="1"/>
          </p:nvPr>
        </p:nvSpPr>
        <p:spPr>
          <a:xfrm>
            <a:off x="228600" y="1600200"/>
            <a:ext cx="8534400" cy="5029200"/>
          </a:xfrm>
        </p:spPr>
        <p:txBody>
          <a:bodyPr>
            <a:normAutofit/>
          </a:bodyPr>
          <a:lstStyle/>
          <a:p>
            <a:r>
              <a:rPr lang="en-US" dirty="0" smtClean="0"/>
              <a:t>Federal-Aid Program Administration LPA Website</a:t>
            </a:r>
          </a:p>
          <a:p>
            <a:r>
              <a:rPr lang="en-US" dirty="0" smtClean="0">
                <a:hlinkClick r:id="rId2"/>
              </a:rPr>
              <a:t>http://www.fhwa.dot.gov/federalaid/lpa/index.cfm</a:t>
            </a:r>
            <a:endParaRPr lang="en-US" dirty="0" smtClean="0"/>
          </a:p>
          <a:p>
            <a:r>
              <a:rPr lang="en-US" dirty="0" smtClean="0"/>
              <a:t>Sample Title VI/Nondiscrimination Plan and Nondiscrimination Agreement (</a:t>
            </a:r>
            <a:r>
              <a:rPr lang="en-US" dirty="0" err="1" smtClean="0"/>
              <a:t>WSDoT</a:t>
            </a:r>
            <a:r>
              <a:rPr lang="en-US" dirty="0" smtClean="0"/>
              <a:t>) </a:t>
            </a:r>
            <a:r>
              <a:rPr lang="en-US" dirty="0" smtClean="0">
                <a:hlinkClick r:id="rId3"/>
              </a:rPr>
              <a:t>http://www.wsdot.wa.gov/publications/manuals/fulltext/M36-63/Lag28.pdf</a:t>
            </a:r>
            <a:endParaRPr lang="en-US" dirty="0" smtClean="0"/>
          </a:p>
          <a:p>
            <a:r>
              <a:rPr lang="en-US" dirty="0" smtClean="0"/>
              <a:t>DOJ Title VI Manual</a:t>
            </a:r>
          </a:p>
          <a:p>
            <a:r>
              <a:rPr lang="en-US" dirty="0" smtClean="0">
                <a:hlinkClick r:id="rId4"/>
              </a:rPr>
              <a:t>http://www.justice.gov/crt/about/cor/coord/vimanual.php</a:t>
            </a:r>
            <a:endParaRPr lang="en-US" dirty="0" smtClean="0"/>
          </a:p>
          <a:p>
            <a:pPr>
              <a:buNone/>
            </a:pPr>
            <a:endParaRPr lang="en-US" dirty="0" smtClean="0"/>
          </a:p>
          <a:p>
            <a:endParaRPr lang="en-US" dirty="0"/>
          </a:p>
        </p:txBody>
      </p:sp>
      <p:sp>
        <p:nvSpPr>
          <p:cNvPr id="4" name="Slide Number Placeholder 3"/>
          <p:cNvSpPr>
            <a:spLocks noGrp="1"/>
          </p:cNvSpPr>
          <p:nvPr>
            <p:ph type="sldNum" sz="quarter" idx="15"/>
          </p:nvPr>
        </p:nvSpPr>
        <p:spPr/>
        <p:txBody>
          <a:bodyPr/>
          <a:lstStyle/>
          <a:p>
            <a:fld id="{E8837356-3A82-4B30-A5CF-261F865EB250}" type="slidenum">
              <a:rPr lang="en-US" smtClean="0"/>
              <a:pPr/>
              <a:t>34</a:t>
            </a:fld>
            <a:endParaRPr lang="en-US"/>
          </a:p>
        </p:txBody>
      </p:sp>
      <p:pic>
        <p:nvPicPr>
          <p:cNvPr id="5" name="Picture 2"/>
          <p:cNvPicPr>
            <a:picLocks noChangeAspect="1" noChangeArrowheads="1"/>
          </p:cNvPicPr>
          <p:nvPr/>
        </p:nvPicPr>
        <p:blipFill>
          <a:blip r:embed="rId5" cstate="print"/>
          <a:srcRect/>
          <a:stretch>
            <a:fillRect/>
          </a:stretch>
        </p:blipFill>
        <p:spPr bwMode="auto">
          <a:xfrm>
            <a:off x="152400" y="76200"/>
            <a:ext cx="1714500" cy="657225"/>
          </a:xfrm>
          <a:prstGeom prst="rect">
            <a:avLst/>
          </a:prstGeom>
          <a:noFill/>
          <a:ln w="9525">
            <a:noFill/>
            <a:miter lim="800000"/>
            <a:headEnd/>
            <a:tailEnd/>
          </a:ln>
        </p:spPr>
      </p:pic>
    </p:spTree>
    <p:extLst>
      <p:ext uri="{BB962C8B-B14F-4D97-AF65-F5344CB8AC3E}">
        <p14:creationId xmlns:p14="http://schemas.microsoft.com/office/powerpoint/2010/main" xmlns="" val="20060749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837356-3A82-4B30-A5CF-261F865EB250}" type="slidenum">
              <a:rPr lang="en-US" smtClean="0"/>
              <a:pPr/>
              <a:t>35</a:t>
            </a:fld>
            <a:endParaRPr lang="en-US"/>
          </a:p>
        </p:txBody>
      </p:sp>
      <p:pic>
        <p:nvPicPr>
          <p:cNvPr id="4" name="Picture 2"/>
          <p:cNvPicPr>
            <a:picLocks noChangeAspect="1" noChangeArrowheads="1"/>
          </p:cNvPicPr>
          <p:nvPr/>
        </p:nvPicPr>
        <p:blipFill>
          <a:blip r:embed="rId3" cstate="print"/>
          <a:srcRect/>
          <a:stretch>
            <a:fillRect/>
          </a:stretch>
        </p:blipFill>
        <p:spPr bwMode="auto">
          <a:xfrm>
            <a:off x="137153" y="990600"/>
            <a:ext cx="8702047" cy="5426203"/>
          </a:xfrm>
          <a:prstGeom prst="rect">
            <a:avLst/>
          </a:prstGeom>
          <a:noFill/>
          <a:ln w="9525">
            <a:noFill/>
            <a:miter lim="800000"/>
            <a:headEnd/>
            <a:tailEnd/>
          </a:ln>
          <a:effectLst/>
        </p:spPr>
      </p:pic>
      <p:sp>
        <p:nvSpPr>
          <p:cNvPr id="6" name="TextBox 5"/>
          <p:cNvSpPr txBox="1"/>
          <p:nvPr/>
        </p:nvSpPr>
        <p:spPr>
          <a:xfrm>
            <a:off x="6096000" y="533400"/>
            <a:ext cx="1600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Questions ??</a:t>
            </a:r>
            <a:endParaRPr lang="en-US" dirty="0"/>
          </a:p>
        </p:txBody>
      </p:sp>
      <p:sp>
        <p:nvSpPr>
          <p:cNvPr id="8" name="Rectangle 7"/>
          <p:cNvSpPr/>
          <p:nvPr/>
        </p:nvSpPr>
        <p:spPr>
          <a:xfrm>
            <a:off x="381001" y="5562600"/>
            <a:ext cx="1600199"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smtClean="0"/>
              <a:t>Comments??</a:t>
            </a:r>
            <a:endParaRPr lang="en-US" dirty="0"/>
          </a:p>
        </p:txBody>
      </p:sp>
      <p:sp>
        <p:nvSpPr>
          <p:cNvPr id="9" name="Rectangle 8"/>
          <p:cNvSpPr/>
          <p:nvPr/>
        </p:nvSpPr>
        <p:spPr>
          <a:xfrm>
            <a:off x="533401" y="457200"/>
            <a:ext cx="1523999"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smtClean="0"/>
              <a:t>Concerns??</a:t>
            </a:r>
            <a:endParaRPr lang="en-US" dirty="0"/>
          </a:p>
        </p:txBody>
      </p:sp>
      <p:sp>
        <p:nvSpPr>
          <p:cNvPr id="10" name="Rectangle 9"/>
          <p:cNvSpPr/>
          <p:nvPr/>
        </p:nvSpPr>
        <p:spPr>
          <a:xfrm>
            <a:off x="6324600" y="5638800"/>
            <a:ext cx="175260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Suggestions ??</a:t>
            </a:r>
            <a:endParaRPr lang="en-US" dirty="0"/>
          </a:p>
        </p:txBody>
      </p:sp>
    </p:spTree>
    <p:extLst>
      <p:ext uri="{BB962C8B-B14F-4D97-AF65-F5344CB8AC3E}">
        <p14:creationId xmlns:p14="http://schemas.microsoft.com/office/powerpoint/2010/main" xmlns="" val="39030984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914400" y="228600"/>
            <a:ext cx="7467600" cy="1066800"/>
          </a:xfrm>
        </p:spPr>
        <p:txBody>
          <a:bodyPr/>
          <a:lstStyle/>
          <a:p>
            <a:pPr algn="ctr"/>
            <a:r>
              <a:rPr lang="en-US" altLang="en-US" sz="6000" b="1" smtClean="0"/>
              <a:t>THE END</a:t>
            </a:r>
          </a:p>
        </p:txBody>
      </p:sp>
      <p:sp>
        <p:nvSpPr>
          <p:cNvPr id="48131" name="Slide Number Placeholder 2"/>
          <p:cNvSpPr>
            <a:spLocks noGrp="1"/>
          </p:cNvSpPr>
          <p:nvPr>
            <p:ph type="sldNum" sz="quarter" idx="4294967295"/>
          </p:nvPr>
        </p:nvSpPr>
        <p:spPr>
          <a:xfrm>
            <a:off x="6705600" y="62484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70000"/>
              <a:buFont typeface="Wingdings" pitchFamily="2" charset="2"/>
              <a:buChar char="n"/>
              <a:defRPr sz="3200">
                <a:solidFill>
                  <a:schemeClr val="tx1"/>
                </a:solidFill>
                <a:latin typeface="Arial" pitchFamily="34" charset="0"/>
              </a:defRPr>
            </a:lvl1pPr>
            <a:lvl2pPr marL="742950" indent="-285750">
              <a:spcBef>
                <a:spcPct val="20000"/>
              </a:spcBef>
              <a:buClr>
                <a:schemeClr val="hlink"/>
              </a:buClr>
              <a:buSzPct val="65000"/>
              <a:buFont typeface="Wingdings" pitchFamily="2" charset="2"/>
              <a:buChar char="¡"/>
              <a:defRPr sz="2800">
                <a:solidFill>
                  <a:schemeClr val="tx1"/>
                </a:solidFill>
                <a:latin typeface="Arial" pitchFamily="34" charset="0"/>
              </a:defRPr>
            </a:lvl2pPr>
            <a:lvl3pPr marL="1143000" indent="-228600">
              <a:spcBef>
                <a:spcPct val="20000"/>
              </a:spcBef>
              <a:buClr>
                <a:schemeClr val="accent1"/>
              </a:buClr>
              <a:buSzPct val="70000"/>
              <a:buFont typeface="Wingdings" pitchFamily="2" charset="2"/>
              <a:buChar char="n"/>
              <a:defRPr sz="2400">
                <a:solidFill>
                  <a:schemeClr val="tx1"/>
                </a:solidFill>
                <a:latin typeface="Arial" pitchFamily="34" charset="0"/>
              </a:defRPr>
            </a:lvl3pPr>
            <a:lvl4pPr marL="1600200" indent="-228600">
              <a:spcBef>
                <a:spcPct val="20000"/>
              </a:spcBef>
              <a:buClr>
                <a:schemeClr val="hlink"/>
              </a:buClr>
              <a:buSzPct val="75000"/>
              <a:buFont typeface="Wingdings" pitchFamily="2" charset="2"/>
              <a:buChar char="¡"/>
              <a:defRPr sz="2000">
                <a:solidFill>
                  <a:schemeClr val="tx1"/>
                </a:solidFill>
                <a:latin typeface="Arial" pitchFamily="34" charset="0"/>
              </a:defRPr>
            </a:lvl4pPr>
            <a:lvl5pPr marL="2057400" indent="-228600">
              <a:spcBef>
                <a:spcPct val="20000"/>
              </a:spcBef>
              <a:buClr>
                <a:schemeClr val="accent1"/>
              </a:buClr>
              <a:buSzPct val="70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pitchFamily="34" charset="0"/>
              </a:defRPr>
            </a:lvl9pPr>
          </a:lstStyle>
          <a:p>
            <a:pPr>
              <a:spcBef>
                <a:spcPct val="0"/>
              </a:spcBef>
              <a:buClrTx/>
              <a:buSzTx/>
              <a:buFontTx/>
              <a:buNone/>
            </a:pPr>
            <a:fld id="{EBEEE505-F028-4655-9A83-411EF2A7CB6A}" type="slidenum">
              <a:rPr lang="en-US" altLang="en-US" sz="1200" smtClean="0">
                <a:latin typeface="Arial Black" pitchFamily="34" charset="0"/>
              </a:rPr>
              <a:pPr>
                <a:spcBef>
                  <a:spcPct val="0"/>
                </a:spcBef>
                <a:buClrTx/>
                <a:buSzTx/>
                <a:buFontTx/>
                <a:buNone/>
              </a:pPr>
              <a:t>36</a:t>
            </a:fld>
            <a:endParaRPr lang="en-US" altLang="en-US" sz="1200" smtClean="0">
              <a:latin typeface="Arial Black" pitchFamily="34" charset="0"/>
            </a:endParaRPr>
          </a:p>
        </p:txBody>
      </p:sp>
      <p:pic>
        <p:nvPicPr>
          <p:cNvPr id="48132" name="Picture 3"/>
          <p:cNvPicPr>
            <a:picLocks noGrp="1" noChangeAspect="1" noChangeArrowheads="1"/>
          </p:cNvPicPr>
          <p:nvPr>
            <p:ph sz="quarter" idx="1"/>
          </p:nvPr>
        </p:nvPicPr>
        <p:blipFill>
          <a:blip r:embed="rId3" cstate="print">
            <a:extLst>
              <a:ext uri="{28A0092B-C50C-407E-A947-70E740481C1C}">
                <a14:useLocalDpi xmlns:a14="http://schemas.microsoft.com/office/drawing/2010/main" xmlns="" val="0"/>
              </a:ext>
            </a:extLst>
          </a:blip>
          <a:srcRect/>
          <a:stretch>
            <a:fillRect/>
          </a:stretch>
        </p:blipFill>
        <p:spPr>
          <a:xfrm>
            <a:off x="3276600" y="5638800"/>
            <a:ext cx="1590675" cy="990600"/>
          </a:xfrm>
        </p:spPr>
      </p:pic>
      <p:pic>
        <p:nvPicPr>
          <p:cNvPr id="48133"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2563" y="3405188"/>
            <a:ext cx="1960562"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4"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30800" y="4827588"/>
            <a:ext cx="2895600" cy="159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5"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9763" y="5149850"/>
            <a:ext cx="1951037"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6" name="Picture 13" descr="https://encrypted-tbn0.gstatic.com/images?q=tbn:ANd9GcS_I5tuqMyRmNJzdLtudbSHtP3_nYFFp-6q1DF1qPWv3E2mt77xYGiO2lc">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895600" y="1390650"/>
            <a:ext cx="2895600" cy="150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7" name="Picture 17" descr="https://encrypted-tbn3.gstatic.com/images?q=tbn:ANd9GcSGcyarj00w5Sm7dehn776z4UYkAXcRauxL4Pnx_LCpri1bFcBbSIUk1r755A">
            <a:hlinkClick r:id="rId9"/>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95275" y="1752600"/>
            <a:ext cx="1990725" cy="165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8" name="Picture 19" descr="https://encrypted-tbn0.gstatic.com/images?q=tbn:ANd9GcSlZHCPfRThu4RJ_hYwEMUfjMLYtCD52GfJP3I9MpaswaPIkm1TIqfmf8A">
            <a:hlinkClick r:id="rId11"/>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221413" y="1477963"/>
            <a:ext cx="1931987" cy="145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9" name="Rectangle 5"/>
          <p:cNvSpPr>
            <a:spLocks noChangeArrowheads="1"/>
          </p:cNvSpPr>
          <p:nvPr/>
        </p:nvSpPr>
        <p:spPr bwMode="auto">
          <a:xfrm>
            <a:off x="3114675" y="3414713"/>
            <a:ext cx="29051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b="1"/>
              <a:t>Mālō / Mālō ‘aupito</a:t>
            </a:r>
          </a:p>
        </p:txBody>
      </p:sp>
      <p:sp>
        <p:nvSpPr>
          <p:cNvPr id="48140" name="Rectangle 9"/>
          <p:cNvSpPr>
            <a:spLocks noChangeArrowheads="1"/>
          </p:cNvSpPr>
          <p:nvPr/>
        </p:nvSpPr>
        <p:spPr bwMode="auto">
          <a:xfrm>
            <a:off x="6781800" y="3244850"/>
            <a:ext cx="16002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b="1"/>
              <a:t>Fa'afetai</a:t>
            </a:r>
          </a:p>
        </p:txBody>
      </p:sp>
      <p:sp>
        <p:nvSpPr>
          <p:cNvPr id="48141" name="Rectangle 10"/>
          <p:cNvSpPr>
            <a:spLocks noChangeArrowheads="1"/>
          </p:cNvSpPr>
          <p:nvPr/>
        </p:nvSpPr>
        <p:spPr bwMode="auto">
          <a:xfrm>
            <a:off x="5791200" y="4198938"/>
            <a:ext cx="22098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b="1"/>
              <a:t>Agyamanak</a:t>
            </a:r>
          </a:p>
        </p:txBody>
      </p:sp>
      <p:sp>
        <p:nvSpPr>
          <p:cNvPr id="48142" name="Rectangle 11"/>
          <p:cNvSpPr>
            <a:spLocks noChangeArrowheads="1"/>
          </p:cNvSpPr>
          <p:nvPr/>
        </p:nvSpPr>
        <p:spPr bwMode="auto">
          <a:xfrm>
            <a:off x="2590800" y="4198938"/>
            <a:ext cx="1295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400" b="1"/>
              <a:t>Xièxiè</a:t>
            </a:r>
          </a:p>
        </p:txBody>
      </p:sp>
    </p:spTree>
    <p:extLst>
      <p:ext uri="{BB962C8B-B14F-4D97-AF65-F5344CB8AC3E}">
        <p14:creationId xmlns:p14="http://schemas.microsoft.com/office/powerpoint/2010/main" xmlns="" val="3376431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020762"/>
          </a:xfrm>
        </p:spPr>
        <p:txBody>
          <a:bodyPr>
            <a:normAutofit/>
          </a:bodyPr>
          <a:lstStyle/>
          <a:p>
            <a:pPr algn="ctr"/>
            <a:r>
              <a:rPr lang="en-US" b="1" dirty="0" smtClean="0"/>
              <a:t>delegation of </a:t>
            </a:r>
            <a:br>
              <a:rPr lang="en-US" b="1" dirty="0" smtClean="0"/>
            </a:br>
            <a:r>
              <a:rPr lang="en-US" b="1" dirty="0" smtClean="0"/>
              <a:t>Project management Activities</a:t>
            </a:r>
            <a:endParaRPr lang="en-US" dirty="0"/>
          </a:p>
        </p:txBody>
      </p:sp>
      <p:sp>
        <p:nvSpPr>
          <p:cNvPr id="4" name="Content Placeholder 3"/>
          <p:cNvSpPr>
            <a:spLocks noGrp="1"/>
          </p:cNvSpPr>
          <p:nvPr>
            <p:ph sz="quarter" idx="1"/>
          </p:nvPr>
        </p:nvSpPr>
        <p:spPr>
          <a:xfrm>
            <a:off x="228600" y="1676400"/>
            <a:ext cx="4572000" cy="4495800"/>
          </a:xfrm>
        </p:spPr>
        <p:txBody>
          <a:bodyPr>
            <a:normAutofit/>
          </a:bodyPr>
          <a:lstStyle/>
          <a:p>
            <a:r>
              <a:rPr lang="en-US" dirty="0" smtClean="0"/>
              <a:t>STAs may delegate Federal-aid project administration and management to </a:t>
            </a:r>
            <a:r>
              <a:rPr lang="en-US" dirty="0" err="1" smtClean="0"/>
              <a:t>subrecipients</a:t>
            </a:r>
            <a:r>
              <a:rPr lang="en-US" dirty="0" smtClean="0"/>
              <a:t> including Local Public Agencies (LPAs)</a:t>
            </a:r>
            <a:endParaRPr lang="en-US" dirty="0" smtClean="0">
              <a:solidFill>
                <a:srgbClr val="00B050"/>
              </a:solidFill>
            </a:endParaRPr>
          </a:p>
          <a:p>
            <a:endParaRPr lang="en-US" dirty="0"/>
          </a:p>
        </p:txBody>
      </p:sp>
      <p:sp>
        <p:nvSpPr>
          <p:cNvPr id="5" name="Content Placeholder 4"/>
          <p:cNvSpPr>
            <a:spLocks noGrp="1"/>
          </p:cNvSpPr>
          <p:nvPr>
            <p:ph sz="quarter" idx="2"/>
          </p:nvPr>
        </p:nvSpPr>
        <p:spPr>
          <a:xfrm>
            <a:off x="5105400" y="1752600"/>
            <a:ext cx="3733800" cy="2819400"/>
          </a:xfrm>
        </p:spPr>
        <p:txBody>
          <a:bodyPr>
            <a:normAutofit/>
          </a:bodyPr>
          <a:lstStyle/>
          <a:p>
            <a:pPr marL="274320" lvl="1">
              <a:spcBef>
                <a:spcPts val="600"/>
              </a:spcBef>
              <a:buSzPct val="70000"/>
              <a:buFont typeface="Wingdings"/>
              <a:buChar char=""/>
            </a:pPr>
            <a:r>
              <a:rPr lang="en-US" sz="1600" dirty="0" smtClean="0"/>
              <a:t>“The State highway department may utilize, under its supervision, the services of well-qualified and suitably equipped engineering organizations of other </a:t>
            </a:r>
            <a:r>
              <a:rPr lang="en-US" sz="1600" b="1" dirty="0" smtClean="0"/>
              <a:t>governmental entities </a:t>
            </a:r>
            <a:r>
              <a:rPr lang="en-US" sz="1600" dirty="0" smtClean="0"/>
              <a:t>for making surveys, preparing plans, specifications and estimates, and for supervising the construction of any projects.” </a:t>
            </a:r>
            <a:r>
              <a:rPr lang="en-US" sz="1600" dirty="0" smtClean="0">
                <a:solidFill>
                  <a:srgbClr val="FF0000"/>
                </a:solidFill>
              </a:rPr>
              <a:t>(23 CFR 1.11(b))</a:t>
            </a:r>
            <a:endParaRPr lang="en-US" sz="1600" dirty="0" smtClean="0"/>
          </a:p>
          <a:p>
            <a:endParaRPr lang="en-US" dirty="0"/>
          </a:p>
        </p:txBody>
      </p:sp>
      <p:sp>
        <p:nvSpPr>
          <p:cNvPr id="6" name="Notched Right Arrow 5"/>
          <p:cNvSpPr/>
          <p:nvPr/>
        </p:nvSpPr>
        <p:spPr>
          <a:xfrm>
            <a:off x="4495800" y="2819400"/>
            <a:ext cx="597408" cy="76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2" cstate="print"/>
          <a:srcRect/>
          <a:stretch>
            <a:fillRect/>
          </a:stretch>
        </p:blipFill>
        <p:spPr bwMode="auto">
          <a:xfrm>
            <a:off x="533400" y="3886200"/>
            <a:ext cx="2971799" cy="2971800"/>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print"/>
          <a:srcRect/>
          <a:stretch>
            <a:fillRect/>
          </a:stretch>
        </p:blipFill>
        <p:spPr bwMode="auto">
          <a:xfrm>
            <a:off x="152400" y="152400"/>
            <a:ext cx="1714500" cy="533401"/>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E8837356-3A82-4B30-A5CF-261F865EB250}" type="slidenum">
              <a:rPr lang="en-US" smtClean="0"/>
              <a:pPr/>
              <a:t>4</a:t>
            </a:fld>
            <a:endParaRPr lang="en-US"/>
          </a:p>
        </p:txBody>
      </p:sp>
      <p:pic>
        <p:nvPicPr>
          <p:cNvPr id="19458" name="Picture 2" descr="http://upload.wikimedia.org/wikipedia/commons/thumb/2/23/Plastic_tubing.jpg/220px-Plastic_tubing.jpg">
            <a:hlinkClick r:id="rId4"/>
          </p:cNvPr>
          <p:cNvPicPr>
            <a:picLocks noChangeAspect="1" noChangeArrowheads="1"/>
          </p:cNvPicPr>
          <p:nvPr/>
        </p:nvPicPr>
        <p:blipFill>
          <a:blip r:embed="rId5" cstate="print"/>
          <a:srcRect/>
          <a:stretch>
            <a:fillRect/>
          </a:stretch>
        </p:blipFill>
        <p:spPr bwMode="auto">
          <a:xfrm>
            <a:off x="3505200" y="4343401"/>
            <a:ext cx="4419600" cy="2514600"/>
          </a:xfrm>
          <a:prstGeom prst="rect">
            <a:avLst/>
          </a:prstGeom>
          <a:noFill/>
        </p:spPr>
      </p:pic>
    </p:spTree>
    <p:extLst>
      <p:ext uri="{BB962C8B-B14F-4D97-AF65-F5344CB8AC3E}">
        <p14:creationId xmlns:p14="http://schemas.microsoft.com/office/powerpoint/2010/main" xmlns="" val="21446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ctr"/>
            <a:r>
              <a:rPr lang="en-US" b="1" dirty="0" smtClean="0"/>
              <a:t>Who are Local Public agencies?</a:t>
            </a:r>
            <a:endParaRPr lang="en-US" dirty="0"/>
          </a:p>
        </p:txBody>
      </p:sp>
      <p:sp>
        <p:nvSpPr>
          <p:cNvPr id="3" name="Slide Number Placeholder 2"/>
          <p:cNvSpPr>
            <a:spLocks noGrp="1"/>
          </p:cNvSpPr>
          <p:nvPr>
            <p:ph type="sldNum" sz="quarter" idx="12"/>
          </p:nvPr>
        </p:nvSpPr>
        <p:spPr/>
        <p:txBody>
          <a:bodyPr/>
          <a:lstStyle/>
          <a:p>
            <a:fld id="{E8837356-3A82-4B30-A5CF-261F865EB250}" type="slidenum">
              <a:rPr lang="en-US" smtClean="0"/>
              <a:pPr/>
              <a:t>5</a:t>
            </a:fld>
            <a:endParaRPr lang="en-US"/>
          </a:p>
        </p:txBody>
      </p:sp>
      <p:sp>
        <p:nvSpPr>
          <p:cNvPr id="4" name="Content Placeholder 3"/>
          <p:cNvSpPr>
            <a:spLocks noGrp="1"/>
          </p:cNvSpPr>
          <p:nvPr>
            <p:ph sz="quarter" idx="1"/>
          </p:nvPr>
        </p:nvSpPr>
        <p:spPr>
          <a:xfrm>
            <a:off x="457200" y="1600200"/>
            <a:ext cx="3810000" cy="4572000"/>
          </a:xfrm>
        </p:spPr>
        <p:txBody>
          <a:bodyPr/>
          <a:lstStyle/>
          <a:p>
            <a:r>
              <a:rPr lang="en-US" b="1" dirty="0" smtClean="0"/>
              <a:t>Local Public Agency</a:t>
            </a:r>
          </a:p>
          <a:p>
            <a:endParaRPr lang="en-US" dirty="0" smtClean="0"/>
          </a:p>
          <a:p>
            <a:endParaRPr lang="en-US" dirty="0" smtClean="0"/>
          </a:p>
          <a:p>
            <a:endParaRPr lang="en-US" dirty="0" smtClean="0"/>
          </a:p>
          <a:p>
            <a:endParaRPr lang="en-US" dirty="0" smtClean="0"/>
          </a:p>
          <a:p>
            <a:r>
              <a:rPr lang="en-US" b="1" dirty="0" smtClean="0"/>
              <a:t>LPA SOP Template </a:t>
            </a:r>
            <a:endParaRPr lang="en-US" b="1" dirty="0"/>
          </a:p>
        </p:txBody>
      </p:sp>
      <p:sp>
        <p:nvSpPr>
          <p:cNvPr id="5" name="Content Placeholder 4"/>
          <p:cNvSpPr>
            <a:spLocks noGrp="1"/>
          </p:cNvSpPr>
          <p:nvPr>
            <p:ph sz="quarter" idx="2"/>
          </p:nvPr>
        </p:nvSpPr>
        <p:spPr>
          <a:xfrm>
            <a:off x="4270248" y="1600200"/>
            <a:ext cx="4416552" cy="4572000"/>
          </a:xfrm>
        </p:spPr>
        <p:txBody>
          <a:bodyPr>
            <a:normAutofit/>
          </a:bodyPr>
          <a:lstStyle/>
          <a:p>
            <a:r>
              <a:rPr lang="en-US" sz="1800" dirty="0" smtClean="0"/>
              <a:t>“any city, county, township, municipality, or other </a:t>
            </a:r>
            <a:r>
              <a:rPr lang="en-US" sz="1800" b="1" dirty="0" smtClean="0"/>
              <a:t>political subdivision </a:t>
            </a:r>
            <a:r>
              <a:rPr lang="en-US" sz="1800" dirty="0" smtClean="0"/>
              <a:t>that may be empowered to cooperate with the State transportation department in highway matters” </a:t>
            </a:r>
            <a:r>
              <a:rPr lang="en-US" sz="1800" dirty="0" smtClean="0">
                <a:solidFill>
                  <a:srgbClr val="FF0000"/>
                </a:solidFill>
              </a:rPr>
              <a:t>(23 CFR 635.102)</a:t>
            </a:r>
          </a:p>
          <a:p>
            <a:endParaRPr lang="en-US" sz="1800" dirty="0" smtClean="0">
              <a:solidFill>
                <a:srgbClr val="FF0000"/>
              </a:solidFill>
            </a:endParaRPr>
          </a:p>
          <a:p>
            <a:r>
              <a:rPr lang="en-US" sz="1800" dirty="0" smtClean="0">
                <a:solidFill>
                  <a:srgbClr val="0070C0"/>
                </a:solidFill>
              </a:rPr>
              <a:t>Any organization, other than the State Transportation Agency, with administrative or functional responsibilities which are directly or indirectly affiliated with a governmental body of any nation, State, or local jurisdiction</a:t>
            </a:r>
            <a:endParaRPr lang="en-US" sz="1800" dirty="0">
              <a:solidFill>
                <a:srgbClr val="0070C0"/>
              </a:solidFill>
            </a:endParaRPr>
          </a:p>
        </p:txBody>
      </p:sp>
      <p:pic>
        <p:nvPicPr>
          <p:cNvPr id="6" name="Picture 2"/>
          <p:cNvPicPr>
            <a:picLocks noChangeAspect="1" noChangeArrowheads="1"/>
          </p:cNvPicPr>
          <p:nvPr/>
        </p:nvPicPr>
        <p:blipFill>
          <a:blip r:embed="rId3" cstate="print"/>
          <a:srcRect/>
          <a:stretch>
            <a:fillRect/>
          </a:stretch>
        </p:blipFill>
        <p:spPr bwMode="auto">
          <a:xfrm>
            <a:off x="152400" y="152400"/>
            <a:ext cx="1714500" cy="533401"/>
          </a:xfrm>
          <a:prstGeom prst="rect">
            <a:avLst/>
          </a:prstGeom>
          <a:noFill/>
          <a:ln w="9525">
            <a:noFill/>
            <a:miter lim="800000"/>
            <a:headEnd/>
            <a:tailEnd/>
          </a:ln>
        </p:spPr>
      </p:pic>
      <p:pic>
        <p:nvPicPr>
          <p:cNvPr id="7" name="Picture 7" descr="Image:Birmingham panorama.jpg">
            <a:hlinkClick r:id="rId4"/>
          </p:cNvPr>
          <p:cNvPicPr>
            <a:picLocks noChangeAspect="1" noChangeArrowheads="1"/>
          </p:cNvPicPr>
          <p:nvPr/>
        </p:nvPicPr>
        <p:blipFill>
          <a:blip r:embed="rId5" cstate="print"/>
          <a:srcRect/>
          <a:stretch>
            <a:fillRect/>
          </a:stretch>
        </p:blipFill>
        <p:spPr bwMode="auto">
          <a:xfrm>
            <a:off x="152400" y="4876800"/>
            <a:ext cx="3962400" cy="1981200"/>
          </a:xfrm>
          <a:prstGeom prst="rect">
            <a:avLst/>
          </a:prstGeom>
          <a:noFill/>
          <a:ln w="9525">
            <a:noFill/>
            <a:miter lim="800000"/>
            <a:headEnd/>
            <a:tailEnd/>
          </a:ln>
        </p:spPr>
      </p:pic>
    </p:spTree>
    <p:extLst>
      <p:ext uri="{BB962C8B-B14F-4D97-AF65-F5344CB8AC3E}">
        <p14:creationId xmlns:p14="http://schemas.microsoft.com/office/powerpoint/2010/main" xmlns="" val="396582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normAutofit/>
          </a:bodyPr>
          <a:lstStyle/>
          <a:p>
            <a:pPr algn="ctr"/>
            <a:r>
              <a:rPr lang="en-US" b="1" dirty="0" smtClean="0"/>
              <a:t>LPAs must abide by all Federal Requirements</a:t>
            </a:r>
            <a:endParaRPr lang="en-US" dirty="0"/>
          </a:p>
        </p:txBody>
      </p:sp>
      <p:sp>
        <p:nvSpPr>
          <p:cNvPr id="4" name="Content Placeholder 3"/>
          <p:cNvSpPr>
            <a:spLocks noGrp="1"/>
          </p:cNvSpPr>
          <p:nvPr>
            <p:ph sz="quarter" idx="1"/>
          </p:nvPr>
        </p:nvSpPr>
        <p:spPr>
          <a:xfrm>
            <a:off x="152400" y="1600200"/>
            <a:ext cx="4419600" cy="4572000"/>
          </a:xfrm>
        </p:spPr>
        <p:txBody>
          <a:bodyPr/>
          <a:lstStyle/>
          <a:p>
            <a:r>
              <a:rPr lang="en-US" dirty="0" smtClean="0"/>
              <a:t>LPAs are required to carry out their Federal-aid project actions in accordance with all applicable Federal requirements</a:t>
            </a:r>
          </a:p>
          <a:p>
            <a:pPr>
              <a:buNone/>
            </a:pPr>
            <a:endParaRPr lang="en-US" dirty="0"/>
          </a:p>
        </p:txBody>
      </p:sp>
      <p:sp>
        <p:nvSpPr>
          <p:cNvPr id="5" name="Content Placeholder 4"/>
          <p:cNvSpPr>
            <a:spLocks noGrp="1"/>
          </p:cNvSpPr>
          <p:nvPr>
            <p:ph sz="quarter" idx="2"/>
          </p:nvPr>
        </p:nvSpPr>
        <p:spPr>
          <a:xfrm>
            <a:off x="4800600" y="1600200"/>
            <a:ext cx="3886200" cy="4572000"/>
          </a:xfrm>
        </p:spPr>
        <p:txBody>
          <a:bodyPr/>
          <a:lstStyle/>
          <a:p>
            <a:pPr marL="274320" lvl="1">
              <a:spcBef>
                <a:spcPts val="600"/>
              </a:spcBef>
              <a:buSzPct val="70000"/>
              <a:buFont typeface="Wingdings"/>
              <a:buChar char=""/>
            </a:pPr>
            <a:r>
              <a:rPr lang="en-US" sz="1800" dirty="0" smtClean="0"/>
              <a:t>“When the work is to be performed under a contract awarded by a </a:t>
            </a:r>
            <a:r>
              <a:rPr lang="en-US" sz="1800" b="1" dirty="0" smtClean="0"/>
              <a:t>local public agency</a:t>
            </a:r>
            <a:r>
              <a:rPr lang="en-US" sz="1800" dirty="0" smtClean="0"/>
              <a:t>, all Federal requirements including those prescribed in this subpart shall be met.”  </a:t>
            </a:r>
            <a:r>
              <a:rPr lang="en-US" sz="1800" dirty="0" smtClean="0">
                <a:solidFill>
                  <a:srgbClr val="FF0000"/>
                </a:solidFill>
              </a:rPr>
              <a:t>(23 CFR 635.105(c)(2)) </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905000" y="3962400"/>
            <a:ext cx="5257800" cy="289560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152400" y="0"/>
            <a:ext cx="1714500" cy="533401"/>
          </a:xfrm>
          <a:prstGeom prst="rect">
            <a:avLst/>
          </a:prstGeom>
          <a:noFill/>
          <a:ln w="9525">
            <a:noFill/>
            <a:miter lim="800000"/>
            <a:headEnd/>
            <a:tailEnd/>
          </a:ln>
        </p:spPr>
      </p:pic>
      <p:sp>
        <p:nvSpPr>
          <p:cNvPr id="9" name="Notched Right Arrow 8"/>
          <p:cNvSpPr/>
          <p:nvPr/>
        </p:nvSpPr>
        <p:spPr>
          <a:xfrm>
            <a:off x="4038600" y="2514600"/>
            <a:ext cx="673608" cy="76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E8837356-3A82-4B30-A5CF-261F865EB250}" type="slidenum">
              <a:rPr lang="en-US" smtClean="0"/>
              <a:pPr/>
              <a:t>6</a:t>
            </a:fld>
            <a:endParaRPr lang="en-US"/>
          </a:p>
        </p:txBody>
      </p:sp>
    </p:spTree>
    <p:extLst>
      <p:ext uri="{BB962C8B-B14F-4D97-AF65-F5344CB8AC3E}">
        <p14:creationId xmlns:p14="http://schemas.microsoft.com/office/powerpoint/2010/main" xmlns="" val="136044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524000"/>
          </a:xfrm>
        </p:spPr>
        <p:txBody>
          <a:bodyPr>
            <a:normAutofit/>
          </a:bodyPr>
          <a:lstStyle/>
          <a:p>
            <a:pPr algn="ctr"/>
            <a:r>
              <a:rPr lang="en-US" sz="2800" b="1" dirty="0" smtClean="0"/>
              <a:t>Nondiscrimination in the</a:t>
            </a:r>
            <a:br>
              <a:rPr lang="en-US" sz="2800" b="1" dirty="0" smtClean="0"/>
            </a:br>
            <a:r>
              <a:rPr lang="en-US" sz="2800" b="1" dirty="0" smtClean="0"/>
              <a:t>Federal-aid Program</a:t>
            </a:r>
            <a:endParaRPr lang="en-US" sz="2800" b="1" dirty="0"/>
          </a:p>
        </p:txBody>
      </p:sp>
      <p:sp>
        <p:nvSpPr>
          <p:cNvPr id="3" name="Content Placeholder 2"/>
          <p:cNvSpPr>
            <a:spLocks noGrp="1"/>
          </p:cNvSpPr>
          <p:nvPr>
            <p:ph sz="quarter" idx="1"/>
          </p:nvPr>
        </p:nvSpPr>
        <p:spPr>
          <a:xfrm>
            <a:off x="304800" y="1828800"/>
            <a:ext cx="8382000" cy="4876800"/>
          </a:xfrm>
        </p:spPr>
        <p:txBody>
          <a:bodyPr/>
          <a:lstStyle/>
          <a:p>
            <a:r>
              <a:rPr lang="en-US" dirty="0" smtClean="0"/>
              <a:t>Nondiscrimination denotes absence of disparate </a:t>
            </a:r>
            <a:r>
              <a:rPr lang="en-US" b="1" dirty="0" smtClean="0"/>
              <a:t>treatment</a:t>
            </a:r>
            <a:r>
              <a:rPr lang="en-US" dirty="0" smtClean="0"/>
              <a:t> or </a:t>
            </a:r>
            <a:r>
              <a:rPr lang="en-US" b="1" dirty="0" smtClean="0"/>
              <a:t>impact</a:t>
            </a:r>
            <a:r>
              <a:rPr lang="en-US" dirty="0" smtClean="0"/>
              <a:t> in Federally-assisted programs and activities</a:t>
            </a:r>
          </a:p>
          <a:p>
            <a:r>
              <a:rPr lang="en-US" dirty="0" smtClean="0"/>
              <a:t>Nondiscrimination in the Federal-aid program is governed by:</a:t>
            </a:r>
          </a:p>
          <a:p>
            <a:pPr lvl="1"/>
            <a:r>
              <a:rPr lang="en-US" sz="2000" b="1" dirty="0" smtClean="0"/>
              <a:t>Title VI of the Civil Rights Act of 1964</a:t>
            </a:r>
          </a:p>
          <a:p>
            <a:pPr lvl="1"/>
            <a:r>
              <a:rPr lang="en-US" sz="2000" b="1" dirty="0" smtClean="0">
                <a:solidFill>
                  <a:srgbClr val="00B050"/>
                </a:solidFill>
              </a:rPr>
              <a:t>The 1987 Restoration Act and </a:t>
            </a:r>
          </a:p>
          <a:p>
            <a:pPr lvl="1"/>
            <a:r>
              <a:rPr lang="en-US" sz="2000" dirty="0" smtClean="0"/>
              <a:t>Other Nondiscrimination authorities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52400" y="152400"/>
            <a:ext cx="1714500" cy="657225"/>
          </a:xfrm>
          <a:prstGeom prst="rect">
            <a:avLst/>
          </a:prstGeom>
          <a:noFill/>
          <a:ln w="9525">
            <a:noFill/>
            <a:miter lim="800000"/>
            <a:headEnd/>
            <a:tailEnd/>
          </a:ln>
        </p:spPr>
      </p:pic>
      <p:pic>
        <p:nvPicPr>
          <p:cNvPr id="13" name="Picture 5"/>
          <p:cNvPicPr>
            <a:picLocks noChangeAspect="1" noChangeArrowheads="1"/>
          </p:cNvPicPr>
          <p:nvPr/>
        </p:nvPicPr>
        <p:blipFill>
          <a:blip r:embed="rId3" cstate="print"/>
          <a:srcRect/>
          <a:stretch>
            <a:fillRect/>
          </a:stretch>
        </p:blipFill>
        <p:spPr bwMode="auto">
          <a:xfrm>
            <a:off x="1143000" y="5068888"/>
            <a:ext cx="2362200" cy="178911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867400" y="4191000"/>
            <a:ext cx="2057400" cy="2667000"/>
          </a:xfrm>
          <a:prstGeom prst="rect">
            <a:avLst/>
          </a:prstGeom>
          <a:noFill/>
          <a:ln w="9525">
            <a:noFill/>
            <a:miter lim="800000"/>
            <a:headEnd/>
            <a:tailEnd/>
          </a:ln>
          <a:effectLst/>
        </p:spPr>
      </p:pic>
      <p:sp>
        <p:nvSpPr>
          <p:cNvPr id="12" name="Slide Number Placeholder 11"/>
          <p:cNvSpPr>
            <a:spLocks noGrp="1"/>
          </p:cNvSpPr>
          <p:nvPr>
            <p:ph type="sldNum" sz="quarter" idx="15"/>
          </p:nvPr>
        </p:nvSpPr>
        <p:spPr/>
        <p:txBody>
          <a:bodyPr/>
          <a:lstStyle/>
          <a:p>
            <a:fld id="{E8837356-3A82-4B30-A5CF-261F865EB250}" type="slidenum">
              <a:rPr lang="en-US" smtClean="0"/>
              <a:pPr/>
              <a:t>7</a:t>
            </a:fld>
            <a:endParaRPr lang="en-US"/>
          </a:p>
        </p:txBody>
      </p:sp>
    </p:spTree>
    <p:extLst>
      <p:ext uri="{BB962C8B-B14F-4D97-AF65-F5344CB8AC3E}">
        <p14:creationId xmlns:p14="http://schemas.microsoft.com/office/powerpoint/2010/main" xmlns="" val="159496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ctr"/>
            <a:r>
              <a:rPr lang="en-US" sz="2800" b="1" dirty="0" smtClean="0"/>
              <a:t>THE 1964 CIVIL RIGHTS ACT- Titles</a:t>
            </a:r>
            <a:endParaRPr lang="en-US" sz="2800" b="1" dirty="0"/>
          </a:p>
        </p:txBody>
      </p:sp>
      <p:sp>
        <p:nvSpPr>
          <p:cNvPr id="3" name="Content Placeholder 2"/>
          <p:cNvSpPr>
            <a:spLocks noGrp="1"/>
          </p:cNvSpPr>
          <p:nvPr>
            <p:ph sz="quarter" idx="1"/>
          </p:nvPr>
        </p:nvSpPr>
        <p:spPr>
          <a:xfrm>
            <a:off x="152400" y="1600200"/>
            <a:ext cx="8458200" cy="5105400"/>
          </a:xfrm>
        </p:spPr>
        <p:txBody>
          <a:bodyPr>
            <a:normAutofit/>
          </a:bodyPr>
          <a:lstStyle/>
          <a:p>
            <a:r>
              <a:rPr lang="en-US" sz="2000" dirty="0" smtClean="0"/>
              <a:t>Title I - Voting Rights</a:t>
            </a:r>
          </a:p>
          <a:p>
            <a:r>
              <a:rPr lang="en-US" sz="2000" dirty="0" smtClean="0"/>
              <a:t>Title II - Public Accommodation </a:t>
            </a:r>
          </a:p>
          <a:p>
            <a:r>
              <a:rPr lang="en-US" sz="2000" dirty="0" smtClean="0"/>
              <a:t>Title III - Desegregation of Public Facilities</a:t>
            </a:r>
          </a:p>
          <a:p>
            <a:r>
              <a:rPr lang="en-US" sz="2000" dirty="0" smtClean="0"/>
              <a:t>Title IV - Desegregation of Public Education</a:t>
            </a:r>
          </a:p>
          <a:p>
            <a:r>
              <a:rPr lang="en-US" sz="2000" dirty="0" smtClean="0"/>
              <a:t>Title V - Commission on Civil Rights</a:t>
            </a:r>
          </a:p>
          <a:p>
            <a:r>
              <a:rPr lang="en-US" sz="2000" b="1" dirty="0" smtClean="0">
                <a:solidFill>
                  <a:srgbClr val="FF0000"/>
                </a:solidFill>
              </a:rPr>
              <a:t>Title VI - Nondiscrimination in Federally Assisted Programs &amp; Activities</a:t>
            </a:r>
          </a:p>
          <a:p>
            <a:r>
              <a:rPr lang="en-US" sz="2000" dirty="0" smtClean="0"/>
              <a:t>Title VII - Equal Employment Opportunity</a:t>
            </a:r>
          </a:p>
          <a:p>
            <a:r>
              <a:rPr lang="en-US" sz="2000" dirty="0" smtClean="0"/>
              <a:t>Title VIII - Registration and Voting Statistics</a:t>
            </a:r>
          </a:p>
          <a:p>
            <a:r>
              <a:rPr lang="en-US" sz="2000" dirty="0" smtClean="0"/>
              <a:t>Title IX - Intervention &amp; Procedure after Removal in Civil Rights Cases</a:t>
            </a:r>
          </a:p>
          <a:p>
            <a:r>
              <a:rPr lang="en-US" sz="2000" dirty="0" smtClean="0"/>
              <a:t>Title X - Establishment of Community Relations Service</a:t>
            </a:r>
          </a:p>
          <a:p>
            <a:r>
              <a:rPr lang="en-US" sz="2000" dirty="0" smtClean="0"/>
              <a:t>Title XI - Miscellaneous</a:t>
            </a:r>
          </a:p>
          <a:p>
            <a:pPr>
              <a:buNone/>
            </a:pP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52400" y="152400"/>
            <a:ext cx="1714500" cy="533400"/>
          </a:xfrm>
          <a:prstGeom prst="rect">
            <a:avLst/>
          </a:prstGeom>
          <a:noFill/>
          <a:ln w="9525">
            <a:noFill/>
            <a:miter lim="800000"/>
            <a:headEnd/>
            <a:tailEnd/>
          </a:ln>
        </p:spPr>
      </p:pic>
      <p:pic>
        <p:nvPicPr>
          <p:cNvPr id="9" name="Picture 4"/>
          <p:cNvPicPr>
            <a:picLocks noChangeAspect="1" noChangeArrowheads="1"/>
          </p:cNvPicPr>
          <p:nvPr/>
        </p:nvPicPr>
        <p:blipFill>
          <a:blip r:embed="rId3" cstate="print"/>
          <a:srcRect/>
          <a:stretch>
            <a:fillRect/>
          </a:stretch>
        </p:blipFill>
        <p:spPr bwMode="auto">
          <a:xfrm>
            <a:off x="6248400" y="1143000"/>
            <a:ext cx="2057400" cy="2362200"/>
          </a:xfrm>
          <a:prstGeom prst="rect">
            <a:avLst/>
          </a:prstGeom>
          <a:noFill/>
          <a:ln w="9525">
            <a:noFill/>
            <a:miter lim="800000"/>
            <a:headEnd/>
            <a:tailEnd/>
          </a:ln>
        </p:spPr>
      </p:pic>
      <p:sp>
        <p:nvSpPr>
          <p:cNvPr id="10" name="Slide Number Placeholder 9"/>
          <p:cNvSpPr>
            <a:spLocks noGrp="1"/>
          </p:cNvSpPr>
          <p:nvPr>
            <p:ph type="sldNum" sz="quarter" idx="15"/>
          </p:nvPr>
        </p:nvSpPr>
        <p:spPr/>
        <p:txBody>
          <a:bodyPr/>
          <a:lstStyle/>
          <a:p>
            <a:fld id="{E8837356-3A82-4B30-A5CF-261F865EB250}" type="slidenum">
              <a:rPr lang="en-US" smtClean="0"/>
              <a:pPr/>
              <a:t>8</a:t>
            </a:fld>
            <a:endParaRPr lang="en-US"/>
          </a:p>
        </p:txBody>
      </p:sp>
    </p:spTree>
    <p:extLst>
      <p:ext uri="{BB962C8B-B14F-4D97-AF65-F5344CB8AC3E}">
        <p14:creationId xmlns:p14="http://schemas.microsoft.com/office/powerpoint/2010/main" xmlns="" val="171494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6019800" cy="1143000"/>
          </a:xfrm>
        </p:spPr>
        <p:txBody>
          <a:bodyPr>
            <a:normAutofit/>
          </a:bodyPr>
          <a:lstStyle/>
          <a:p>
            <a:pPr algn="ctr"/>
            <a:r>
              <a:rPr lang="en-US" sz="2800" b="1" dirty="0" smtClean="0"/>
              <a:t>Title VI of the Civil Rights Act of 1964</a:t>
            </a:r>
            <a:endParaRPr lang="en-US" sz="2800" dirty="0"/>
          </a:p>
        </p:txBody>
      </p:sp>
      <p:sp>
        <p:nvSpPr>
          <p:cNvPr id="3" name="Content Placeholder 2"/>
          <p:cNvSpPr>
            <a:spLocks noGrp="1"/>
          </p:cNvSpPr>
          <p:nvPr>
            <p:ph sz="quarter" idx="1"/>
          </p:nvPr>
        </p:nvSpPr>
        <p:spPr>
          <a:xfrm>
            <a:off x="304800" y="1600200"/>
            <a:ext cx="8382000" cy="5257800"/>
          </a:xfrm>
        </p:spPr>
        <p:txBody>
          <a:bodyPr/>
          <a:lstStyle/>
          <a:p>
            <a:r>
              <a:rPr lang="en-US" b="1" dirty="0" smtClean="0"/>
              <a:t>Federal law </a:t>
            </a:r>
            <a:r>
              <a:rPr lang="en-US" dirty="0" smtClean="0"/>
              <a:t>that prohibits discrimination on the basis of </a:t>
            </a:r>
            <a:r>
              <a:rPr lang="en-US" b="1" u="sng" dirty="0" smtClean="0"/>
              <a:t>race</a:t>
            </a:r>
            <a:r>
              <a:rPr lang="en-US" dirty="0" smtClean="0"/>
              <a:t>, </a:t>
            </a:r>
            <a:r>
              <a:rPr lang="en-US" b="1" u="sng" dirty="0" smtClean="0"/>
              <a:t>color</a:t>
            </a:r>
            <a:r>
              <a:rPr lang="en-US" dirty="0" smtClean="0"/>
              <a:t>, or </a:t>
            </a:r>
            <a:r>
              <a:rPr lang="en-US" b="1" u="sng" dirty="0" smtClean="0"/>
              <a:t>national origin</a:t>
            </a:r>
            <a:r>
              <a:rPr lang="en-US" dirty="0" smtClean="0"/>
              <a:t> in Federal programs and activities;</a:t>
            </a:r>
          </a:p>
          <a:p>
            <a:r>
              <a:rPr lang="en-US" dirty="0" smtClean="0"/>
              <a:t>The law specifically states:</a:t>
            </a:r>
          </a:p>
          <a:p>
            <a:pPr>
              <a:buNone/>
            </a:pPr>
            <a:r>
              <a:rPr lang="en-US" sz="2800" dirty="0" smtClean="0"/>
              <a:t>	</a:t>
            </a:r>
            <a:r>
              <a:rPr lang="en-US" sz="2000" dirty="0" smtClean="0"/>
              <a:t>“</a:t>
            </a:r>
            <a:r>
              <a:rPr lang="en-US" sz="2000" u="sng" dirty="0" smtClean="0"/>
              <a:t>No person</a:t>
            </a:r>
            <a:r>
              <a:rPr lang="en-US" sz="2000" dirty="0" smtClean="0"/>
              <a:t> in the </a:t>
            </a:r>
            <a:r>
              <a:rPr lang="en-US" sz="2000" u="sng" dirty="0" smtClean="0"/>
              <a:t>United States</a:t>
            </a:r>
            <a:r>
              <a:rPr lang="en-US" sz="2000" dirty="0" smtClean="0"/>
              <a:t> shall on the ground of </a:t>
            </a:r>
            <a:r>
              <a:rPr lang="en-US" sz="2000" u="sng" dirty="0" smtClean="0"/>
              <a:t>race</a:t>
            </a:r>
            <a:r>
              <a:rPr lang="en-US" sz="2000" dirty="0" smtClean="0"/>
              <a:t>, </a:t>
            </a:r>
            <a:r>
              <a:rPr lang="en-US" sz="2000" u="sng" dirty="0" smtClean="0"/>
              <a:t>color</a:t>
            </a:r>
            <a:r>
              <a:rPr lang="en-US" sz="2000" dirty="0" smtClean="0"/>
              <a:t>, or </a:t>
            </a:r>
            <a:r>
              <a:rPr lang="en-US" sz="2000" u="sng" dirty="0" smtClean="0"/>
              <a:t>national origin</a:t>
            </a:r>
            <a:r>
              <a:rPr lang="en-US" sz="2000" dirty="0" smtClean="0"/>
              <a:t> be </a:t>
            </a:r>
            <a:r>
              <a:rPr lang="en-US" sz="2000" u="sng" dirty="0" smtClean="0"/>
              <a:t>excluded from participation in</a:t>
            </a:r>
            <a:r>
              <a:rPr lang="en-US" sz="2000" dirty="0" smtClean="0"/>
              <a:t>, </a:t>
            </a:r>
            <a:r>
              <a:rPr lang="en-US" sz="2000" u="sng" dirty="0" smtClean="0"/>
              <a:t>denied the benefits of</a:t>
            </a:r>
            <a:r>
              <a:rPr lang="en-US" sz="2000" dirty="0" smtClean="0"/>
              <a:t>, or </a:t>
            </a:r>
            <a:r>
              <a:rPr lang="en-US" sz="2000" u="sng" dirty="0" smtClean="0"/>
              <a:t>subjected to discrimination</a:t>
            </a:r>
            <a:r>
              <a:rPr lang="en-US" sz="2000" dirty="0" smtClean="0"/>
              <a:t> under </a:t>
            </a:r>
            <a:r>
              <a:rPr lang="en-US" sz="2000" u="sng" dirty="0" smtClean="0"/>
              <a:t>any program or activity</a:t>
            </a:r>
            <a:r>
              <a:rPr lang="en-US" sz="2000" dirty="0" smtClean="0"/>
              <a:t> </a:t>
            </a:r>
            <a:r>
              <a:rPr lang="en-US" sz="2000" u="sng" dirty="0" smtClean="0"/>
              <a:t>receiving Federal financial assistance.</a:t>
            </a:r>
            <a:r>
              <a:rPr lang="en-US" sz="2000" dirty="0" smtClean="0"/>
              <a:t>” </a:t>
            </a:r>
            <a:r>
              <a:rPr lang="en-US" sz="2000" dirty="0" smtClean="0">
                <a:solidFill>
                  <a:srgbClr val="FF0000"/>
                </a:solidFill>
              </a:rPr>
              <a:t>(42 USC 2000d) </a:t>
            </a:r>
          </a:p>
          <a:p>
            <a:pPr>
              <a:buNone/>
            </a:pP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28600" y="152400"/>
            <a:ext cx="1714500" cy="657225"/>
          </a:xfrm>
          <a:prstGeom prst="rect">
            <a:avLst/>
          </a:prstGeom>
          <a:noFill/>
          <a:ln w="9525">
            <a:noFill/>
            <a:miter lim="800000"/>
            <a:headEnd/>
            <a:tailEnd/>
          </a:ln>
        </p:spPr>
      </p:pic>
      <p:pic>
        <p:nvPicPr>
          <p:cNvPr id="15" name="Picture 3"/>
          <p:cNvPicPr>
            <a:picLocks noChangeAspect="1" noChangeArrowheads="1"/>
          </p:cNvPicPr>
          <p:nvPr/>
        </p:nvPicPr>
        <p:blipFill>
          <a:blip r:embed="rId3" cstate="print"/>
          <a:srcRect/>
          <a:stretch>
            <a:fillRect/>
          </a:stretch>
        </p:blipFill>
        <p:spPr bwMode="auto">
          <a:xfrm>
            <a:off x="4191000" y="4648200"/>
            <a:ext cx="3962400" cy="2209800"/>
          </a:xfrm>
          <a:prstGeom prst="rect">
            <a:avLst/>
          </a:prstGeom>
          <a:noFill/>
          <a:ln w="9525">
            <a:noFill/>
            <a:miter lim="800000"/>
            <a:headEnd/>
            <a:tailEnd/>
          </a:ln>
        </p:spPr>
      </p:pic>
      <p:sp>
        <p:nvSpPr>
          <p:cNvPr id="9" name="Slide Number Placeholder 8"/>
          <p:cNvSpPr>
            <a:spLocks noGrp="1"/>
          </p:cNvSpPr>
          <p:nvPr>
            <p:ph type="sldNum" sz="quarter" idx="15"/>
          </p:nvPr>
        </p:nvSpPr>
        <p:spPr/>
        <p:txBody>
          <a:bodyPr/>
          <a:lstStyle/>
          <a:p>
            <a:fld id="{E8837356-3A82-4B30-A5CF-261F865EB250}" type="slidenum">
              <a:rPr lang="en-US" smtClean="0"/>
              <a:pPr/>
              <a:t>9</a:t>
            </a:fld>
            <a:endParaRPr lang="en-US"/>
          </a:p>
        </p:txBody>
      </p:sp>
      <p:pic>
        <p:nvPicPr>
          <p:cNvPr id="10" name="Picture 2"/>
          <p:cNvPicPr>
            <a:picLocks noChangeAspect="1" noChangeArrowheads="1"/>
          </p:cNvPicPr>
          <p:nvPr/>
        </p:nvPicPr>
        <p:blipFill>
          <a:blip r:embed="rId4" cstate="print"/>
          <a:srcRect/>
          <a:stretch>
            <a:fillRect/>
          </a:stretch>
        </p:blipFill>
        <p:spPr bwMode="auto">
          <a:xfrm>
            <a:off x="152400" y="4724400"/>
            <a:ext cx="3423018" cy="2133600"/>
          </a:xfrm>
          <a:prstGeom prst="rect">
            <a:avLst/>
          </a:prstGeom>
          <a:noFill/>
          <a:ln w="9525">
            <a:noFill/>
            <a:miter lim="800000"/>
            <a:headEnd/>
            <a:tailEnd/>
          </a:ln>
          <a:effectLst/>
        </p:spPr>
      </p:pic>
    </p:spTree>
    <p:extLst>
      <p:ext uri="{BB962C8B-B14F-4D97-AF65-F5344CB8AC3E}">
        <p14:creationId xmlns:p14="http://schemas.microsoft.com/office/powerpoint/2010/main" xmlns="" val="83377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Local Public Agencies &amp;amp; Title VI Nondiscrimination Responsibilities&amp;quot;&quot;/&gt;&lt;property id=&quot;20307&quot; value=&quot;256&quot;/&gt;&lt;/object&gt;&lt;object type=&quot;3&quot; unique_id=&quot;10005&quot;&gt;&lt;property id=&quot;20148&quot; value=&quot;5&quot;/&gt;&lt;property id=&quot;20300&quot; value=&quot;Slide 2 - &amp;quot;Session Outcomes&amp;quot;&quot;/&gt;&lt;property id=&quot;20307&quot; value=&quot;280&quot;/&gt;&lt;/object&gt;&lt;object type=&quot;3&quot; unique_id=&quot;10009&quot;&gt;&lt;property id=&quot;20148&quot; value=&quot;5&quot;/&gt;&lt;property id=&quot;20300&quot; value=&quot;Slide 13 - &amp;quot;Nondiscrimination in the&amp;#x0D;&amp;#x0A;Federal-aid Program&amp;quot;&quot;/&gt;&lt;property id=&quot;20307&quot; value=&quot;274&quot;/&gt;&lt;/object&gt;&lt;object type=&quot;3&quot; unique_id=&quot;10010&quot;&gt;&lt;property id=&quot;20148&quot; value=&quot;5&quot;/&gt;&lt;property id=&quot;20300&quot; value=&quot;Slide 15 - &amp;quot;Title VI of the Civil Rights Act of 1964&amp;quot;&quot;/&gt;&lt;property id=&quot;20307&quot; value=&quot;275&quot;/&gt;&lt;/object&gt;&lt;object type=&quot;3&quot; unique_id=&quot;10012&quot;&gt;&lt;property id=&quot;20148&quot; value=&quot;5&quot;/&gt;&lt;property id=&quot;20300&quot; value=&quot;Slide 17 - &amp;quot;What is FHWA’s Title VI&amp;#x0D;&amp;#x0A;Nondiscrimination Program?&amp;quot;&quot;/&gt;&lt;property id=&quot;20307&quot; value=&quot;277&quot;/&gt;&lt;/object&gt;&lt;object type=&quot;3&quot; unique_id=&quot;10015&quot;&gt;&lt;property id=&quot;20148&quot; value=&quot;5&quot;/&gt;&lt;property id=&quot;20300&quot; value=&quot;Slide 18 - &amp;quot;Title VI Law Versus&amp;#x0D;&amp;#x0A;Title VI Nondiscrimination Program&amp;quot;&quot;/&gt;&lt;property id=&quot;20307&quot; value=&quot;272&quot;/&gt;&lt;/object&gt;&lt;object type=&quot;3&quot; unique_id=&quot;10020&quot;&gt;&lt;property id=&quot;20148&quot; value=&quot;5&quot;/&gt;&lt;property id=&quot;20300&quot; value=&quot;Slide 23 - &amp;quot;APPENDIX B&amp;#x0D;&amp;#x0A;&amp;quot;&quot;/&gt;&lt;property id=&quot;20307&quot; value=&quot;284&quot;/&gt;&lt;/object&gt;&lt;object type=&quot;3&quot; unique_id=&quot;10021&quot;&gt;&lt;property id=&quot;20148&quot; value=&quot;5&quot;/&gt;&lt;property id=&quot;20300&quot; value=&quot;Slide 24 - &amp;quot;APPENDIX C&amp;quot;&quot;/&gt;&lt;property id=&quot;20307&quot; value=&quot;285&quot;/&gt;&lt;/object&gt;&lt;object type=&quot;3&quot; unique_id=&quot;10023&quot;&gt;&lt;property id=&quot;20148&quot; value=&quot;5&quot;/&gt;&lt;property id=&quot;20300&quot; value=&quot;Slide 27 - &amp;quot;Methods of administration Contd.&amp;quot;&quot;/&gt;&lt;property id=&quot;20307&quot; value=&quot;262&quot;/&gt;&lt;/object&gt;&lt;object type=&quot;3&quot; unique_id=&quot;10024&quot;&gt;&lt;property id=&quot;20148&quot; value=&quot;5&quot;/&gt;&lt;property id=&quot;20300&quot; value=&quot;Slide 28 - &amp;quot;Implementation Plan&amp;quot;&quot;/&gt;&lt;property id=&quot;20307&quot; value=&quot;263&quot;/&gt;&lt;/object&gt;&lt;object type=&quot;3&quot; unique_id=&quot;10025&quot;&gt;&lt;property id=&quot;20148&quot; value=&quot;5&quot;/&gt;&lt;property id=&quot;20300&quot; value=&quot;Slide 30 - &amp;quot;Implementation Plan Contd.&amp;quot;&quot;/&gt;&lt;property id=&quot;20307&quot; value=&quot;264&quot;/&gt;&lt;/object&gt;&lt;object type=&quot;3&quot; unique_id=&quot;10027&quot;&gt;&lt;property id=&quot;20148&quot; value=&quot;5&quot;/&gt;&lt;property id=&quot;20300&quot; value=&quot;Slide 40 - &amp;quot;THE END&amp;quot;&quot;/&gt;&lt;property id=&quot;20307&quot; value=&quot;273&quot;/&gt;&lt;/object&gt;&lt;object type=&quot;3&quot; unique_id=&quot;11852&quot;&gt;&lt;property id=&quot;20148&quot; value=&quot;5&quot;/&gt;&lt;property id=&quot;20300&quot; value=&quot;Slide 9 - &amp;quot;State Transportation Agencies &amp;amp; &amp;#x0D;&amp;#x0A;Federal-aid Highway Funds&amp;quot;&quot;/&gt;&lt;property id=&quot;20307&quot; value=&quot;287&quot;/&gt;&lt;/object&gt;&lt;object type=&quot;3&quot; unique_id=&quot;13775&quot;&gt;&lt;property id=&quot;20148&quot; value=&quot;5&quot;/&gt;&lt;property id=&quot;20300&quot; value=&quot;Slide 10 - &amp;quot;delegation of &amp;#x0D;&amp;#x0A;Project management Activities&amp;quot;&quot;/&gt;&lt;property id=&quot;20307&quot; value=&quot;288&quot;/&gt;&lt;/object&gt;&lt;object type=&quot;3&quot; unique_id=&quot;15215&quot;&gt;&lt;property id=&quot;20148&quot; value=&quot;5&quot;/&gt;&lt;property id=&quot;20300&quot; value=&quot;Slide 12 - &amp;quot;LPAs must abide by all Federal Requirements&amp;quot;&quot;/&gt;&lt;property id=&quot;20307&quot; value=&quot;289&quot;/&gt;&lt;/object&gt;&lt;object type=&quot;3&quot; unique_id=&quot;16941&quot;&gt;&lt;property id=&quot;20148&quot; value=&quot;5&quot;/&gt;&lt;property id=&quot;20300&quot; value=&quot;Slide 16 - &amp;quot;Civil Rights Restoration Act of 1987&amp;quot;&quot;/&gt;&lt;property id=&quot;20307&quot; value=&quot;290&quot;/&gt;&lt;/object&gt;&lt;object type=&quot;3&quot; unique_id=&quot;18065&quot;&gt;&lt;property id=&quot;20148&quot; value=&quot;5&quot;/&gt;&lt;property id=&quot;20300&quot; value=&quot;Slide 14 - &amp;quot;THE 1964 CIVIL RIGHTS ACT- Titles&amp;quot;&quot;/&gt;&lt;property id=&quot;20307&quot; value=&quot;293&quot;/&gt;&lt;/object&gt;&lt;object type=&quot;3&quot; unique_id=&quot;19824&quot;&gt;&lt;property id=&quot;20148&quot; value=&quot;5&quot;/&gt;&lt;property id=&quot;20300&quot; value=&quot;Slide 19 - &amp;quot;             LPA Title VI Nondiscrimination Responsibilities&amp;#x0D;&amp;#x0A;Signed Assurances&amp;quot;&quot;/&gt;&lt;property id=&quot;20307&quot; value=&quot;294&quot;/&gt;&lt;/object&gt;&lt;object type=&quot;3&quot; unique_id=&quot;20469&quot;&gt;&lt;property id=&quot;20148&quot; value=&quot;5&quot;/&gt;&lt;property id=&quot;20300&quot; value=&quot;Slide 20&quot;/&gt;&lt;property id=&quot;20307&quot; value=&quot;295&quot;/&gt;&lt;/object&gt;&lt;object type=&quot;3&quot; unique_id=&quot;20702&quot;&gt;&lt;property id=&quot;20148&quot; value=&quot;5&quot;/&gt;&lt;property id=&quot;20300&quot; value=&quot;Slide 21&quot;/&gt;&lt;property id=&quot;20307&quot; value=&quot;296&quot;/&gt;&lt;/object&gt;&lt;object type=&quot;3&quot; unique_id=&quot;20791&quot;&gt;&lt;property id=&quot;20148&quot; value=&quot;5&quot;/&gt;&lt;property id=&quot;20300&quot; value=&quot;Slide 22&quot;/&gt;&lt;property id=&quot;20307&quot; value=&quot;297&quot;/&gt;&lt;/object&gt;&lt;object type=&quot;3&quot; unique_id=&quot;21042&quot;&gt;&lt;property id=&quot;20148&quot; value=&quot;5&quot;/&gt;&lt;property id=&quot;20300&quot; value=&quot;Slide 26 - &amp;quot;Methods of administration&amp;quot;&quot;/&gt;&lt;property id=&quot;20307&quot; value=&quot;298&quot;/&gt;&lt;/object&gt;&lt;object type=&quot;3&quot; unique_id=&quot;23287&quot;&gt;&lt;property id=&quot;20148&quot; value=&quot;5&quot;/&gt;&lt;property id=&quot;20300&quot; value=&quot;Slide 31 - &amp;quot;Implementation Plan Contd.&amp;quot;&quot;/&gt;&lt;property id=&quot;20307&quot; value=&quot;299&quot;/&gt;&lt;/object&gt;&lt;object type=&quot;3&quot; unique_id=&quot;24155&quot;&gt;&lt;property id=&quot;20148&quot; value=&quot;5&quot;/&gt;&lt;property id=&quot;20300&quot; value=&quot;Slide 32 - &amp;quot;Nondiscrimination agreements&amp;quot;&quot;/&gt;&lt;property id=&quot;20307&quot; value=&quot;300&quot;/&gt;&lt;/object&gt;&lt;object type=&quot;3&quot; unique_id=&quot;27586&quot;&gt;&lt;property id=&quot;20148&quot; value=&quot;5&quot;/&gt;&lt;property id=&quot;20300&quot; value=&quot;Slide 11 - &amp;quot;Who are Local Public agencies?&amp;quot;&quot;/&gt;&lt;property id=&quot;20307&quot; value=&quot;303&quot;/&gt;&lt;/object&gt;&lt;object type=&quot;3&quot; unique_id=&quot;29500&quot;&gt;&lt;property id=&quot;20148&quot; value=&quot;5&quot;/&gt;&lt;property id=&quot;20300&quot; value=&quot;Slide 25 - &amp;quot;Signed Assurances Contd.&amp;quot;&quot;/&gt;&lt;property id=&quot;20307&quot; value=&quot;304&quot;/&gt;&lt;/object&gt;&lt;object type=&quot;3&quot; unique_id=&quot;30152&quot;&gt;&lt;property id=&quot;20148&quot; value=&quot;5&quot;/&gt;&lt;property id=&quot;20300&quot; value=&quot;Slide 29 - &amp;quot;Implementation Plan Contd.&amp;quot;&quot;/&gt;&lt;property id=&quot;20307&quot; value=&quot;305&quot;/&gt;&lt;/object&gt;&lt;object type=&quot;3&quot; unique_id=&quot;35145&quot;&gt;&lt;property id=&quot;20148&quot; value=&quot;5&quot;/&gt;&lt;property id=&quot;20300&quot; value=&quot;Slide 37 - &amp;quot;Key Points&amp;quot;&quot;/&gt;&lt;property id=&quot;20307&quot; value=&quot;306&quot;/&gt;&lt;/object&gt;&lt;object type=&quot;3&quot; unique_id=&quot;35846&quot;&gt;&lt;property id=&quot;20148&quot; value=&quot;5&quot;/&gt;&lt;property id=&quot;20300&quot; value=&quot;Slide 33 - &amp;quot;Is the LPA Contractor or Consultant required to have a Title VI Nondiscrimination Implementation Plan?&amp;#x0D;&amp;#x0A;&amp;quot;&quot;/&gt;&lt;property id=&quot;20307&quot; value=&quot;308&quot;/&gt;&lt;/object&gt;&lt;object type=&quot;3&quot; unique_id=&quot;36057&quot;&gt;&lt;property id=&quot;20148&quot; value=&quot;5&quot;/&gt;&lt;property id=&quot;20300&quot; value=&quot;Slide 34 - &amp;quot;Who is a [Sub]recipient? &amp;quot;&quot;/&gt;&lt;property id=&quot;20307&quot; value=&quot;310&quot;/&gt;&lt;/object&gt;&lt;object type=&quot;3&quot; unique_id=&quot;36058&quot;&gt;&lt;property id=&quot;20148&quot; value=&quot;5&quot;/&gt;&lt;property id=&quot;20300&quot; value=&quot;Slide 35 - &amp;quot;Who is a Contractor?&amp;quot;&quot;/&gt;&lt;property id=&quot;20307&quot; value=&quot;311&quot;/&gt;&lt;/object&gt;&lt;object type=&quot;3&quot; unique_id=&quot;36059&quot;&gt;&lt;property id=&quot;20148&quot; value=&quot;5&quot;/&gt;&lt;property id=&quot;20300&quot; value=&quot;Slide 36 - &amp;quot;What is the Distinction between a Recipient &amp;amp; a Contractor?&amp;quot;&quot;/&gt;&lt;property id=&quot;20307&quot; value=&quot;312&quot;/&gt;&lt;/object&gt;&lt;object type=&quot;3&quot; unique_id=&quot;37542&quot;&gt;&lt;property id=&quot;20148&quot; value=&quot;5&quot;/&gt;&lt;property id=&quot;20300&quot; value=&quot;Slide 39 - &amp;quot;Resources&amp;quot;&quot;/&gt;&lt;property id=&quot;20307&quot; value=&quot;313&quot;/&gt;&lt;/object&gt;&lt;object type=&quot;3&quot; unique_id=&quot;39623&quot;&gt;&lt;property id=&quot;20148&quot; value=&quot;5&quot;/&gt;&lt;property id=&quot;20300&quot; value=&quot;Slide 38&quot;/&gt;&lt;property id=&quot;20307&quot; value=&quot;314&quot;/&gt;&lt;/object&gt;&lt;object type=&quot;3&quot; unique_id=&quot;41835&quot;&gt;&lt;property id=&quot;20148&quot; value=&quot;5&quot;/&gt;&lt;property id=&quot;20300&quot; value=&quot;Slide 3 - &amp;quot;Background&amp;quot;&quot;/&gt;&lt;property id=&quot;20307&quot; value=&quot;315&quot;/&gt;&lt;/object&gt;&lt;object type=&quot;3&quot; unique_id=&quot;42912&quot;&gt;&lt;property id=&quot;20148&quot; value=&quot;5&quot;/&gt;&lt;property id=&quot;20300&quot; value=&quot;Slide 4 - &amp;quot;Background Continued &amp;quot;&quot;/&gt;&lt;property id=&quot;20307&quot; value=&quot;317&quot;/&gt;&lt;/object&gt;&lt;object type=&quot;3&quot; unique_id=&quot;43418&quot;&gt;&lt;property id=&quot;20148&quot; value=&quot;5&quot;/&gt;&lt;property id=&quot;20300&quot; value=&quot;Slide 5 - &amp;quot;FHWA National Program Review Team&amp;quot;&quot;/&gt;&lt;property id=&quot;20307&quot; value=&quot;318&quot;/&gt;&lt;/object&gt;&lt;object type=&quot;3&quot; unique_id=&quot;44064&quot;&gt;&lt;property id=&quot;20148&quot; value=&quot;5&quot;/&gt;&lt;property id=&quot;20300&quot; value=&quot;Slide 6 - &amp;quot;FHWA National Review of Federal-aid Projects Administered by LPAs&amp;quot;&quot;/&gt;&lt;property id=&quot;20307&quot; value=&quot;319&quot;/&gt;&lt;/object&gt;&lt;object type=&quot;3&quot; unique_id=&quot;44901&quot;&gt;&lt;property id=&quot;20148&quot; value=&quot;5&quot;/&gt;&lt;property id=&quot;20300&quot; value=&quot;Slide 7 - &amp;quot;FHWA 2007 &amp;amp; 2008 Division Reviews&amp;quot;&quot;/&gt;&lt;property id=&quot;20307&quot; value=&quot;320&quot;/&gt;&lt;/object&gt;&lt;object type=&quot;3&quot; unique_id=&quot;45577&quot;&gt;&lt;property id=&quot;20148&quot; value=&quot;5&quot;/&gt;&lt;property id=&quot;20300&quot; value=&quot;Slide 8 - &amp;quot;FHWA Conclusion &amp;amp; Response&amp;quot;&quot;/&gt;&lt;property id=&quot;20307&quot; value=&quot;32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1|30.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4094</TotalTime>
  <Words>2503</Words>
  <Application>Microsoft Office PowerPoint</Application>
  <PresentationFormat>On-screen Show (4:3)</PresentationFormat>
  <Paragraphs>317</Paragraphs>
  <Slides>36</Slides>
  <Notes>12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Oriel</vt:lpstr>
      <vt:lpstr>Subrecipients/Local Public Agencies (LPAs) Title VI Program Responsibilities </vt:lpstr>
      <vt:lpstr>Session Outcomes</vt:lpstr>
      <vt:lpstr>State Transportation Agencies &amp;  Federal-aid Highway Funds</vt:lpstr>
      <vt:lpstr>delegation of  Project management Activities</vt:lpstr>
      <vt:lpstr>Who are Local Public agencies?</vt:lpstr>
      <vt:lpstr>LPAs must abide by all Federal Requirements</vt:lpstr>
      <vt:lpstr>Nondiscrimination in the Federal-aid Program</vt:lpstr>
      <vt:lpstr>THE 1964 CIVIL RIGHTS ACT- Titles</vt:lpstr>
      <vt:lpstr>Title VI of the Civil Rights Act of 1964</vt:lpstr>
      <vt:lpstr>Civil Rights Restoration Act of 1987</vt:lpstr>
      <vt:lpstr>What is FHWA’s Title VI Program?</vt:lpstr>
      <vt:lpstr>Other Federal Statutes</vt:lpstr>
      <vt:lpstr>        Other Federal Authorities…</vt:lpstr>
      <vt:lpstr>Other Federal Authorities…</vt:lpstr>
      <vt:lpstr>Who Is An LEP Person?</vt:lpstr>
      <vt:lpstr> Title VI Law Versus FHWA’s Title VI Program</vt:lpstr>
      <vt:lpstr> In Effect FHWA Title VI Program Is…</vt:lpstr>
      <vt:lpstr> LPA Title VI Program Responsibilities Signed Assurances</vt:lpstr>
      <vt:lpstr>Slide 19</vt:lpstr>
      <vt:lpstr>Signed Assurances Contd.</vt:lpstr>
      <vt:lpstr>Methods of administration</vt:lpstr>
      <vt:lpstr>Methods of administration Contd.</vt:lpstr>
      <vt:lpstr>Implementation Plan</vt:lpstr>
      <vt:lpstr>Implementation Plan Contd.</vt:lpstr>
      <vt:lpstr>Implementation Plan Contd.</vt:lpstr>
      <vt:lpstr>Implementation Plan Contd.</vt:lpstr>
      <vt:lpstr>Title VI Program agreements</vt:lpstr>
      <vt:lpstr>Is the LPA, Contractor or Consultant required to have a Title VI Program  Implementation Plan?</vt:lpstr>
      <vt:lpstr>Who is a [Sub]recipient? </vt:lpstr>
      <vt:lpstr>Who is a Contractor?</vt:lpstr>
      <vt:lpstr>What is the Distinction between a Recipient &amp; a Contractor?</vt:lpstr>
      <vt:lpstr>Key Points</vt:lpstr>
      <vt:lpstr>Title VI In Summary</vt:lpstr>
      <vt:lpstr>Resources</vt:lpstr>
      <vt:lpstr>Slide 35</vt:lpstr>
      <vt:lpstr>THE END</vt:lpstr>
    </vt:vector>
  </TitlesOfParts>
  <Company>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mohamed.dumbuya</dc:creator>
  <cp:lastModifiedBy>myoung</cp:lastModifiedBy>
  <cp:revision>1127</cp:revision>
  <cp:lastPrinted>2013-03-11T20:34:10Z</cp:lastPrinted>
  <dcterms:created xsi:type="dcterms:W3CDTF">2010-09-07T13:40:11Z</dcterms:created>
  <dcterms:modified xsi:type="dcterms:W3CDTF">2015-01-26T17:43:23Z</dcterms:modified>
</cp:coreProperties>
</file>