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32"/>
  </p:notesMasterIdLst>
  <p:handoutMasterIdLst>
    <p:handoutMasterId r:id="rId33"/>
  </p:handoutMasterIdLst>
  <p:sldIdLst>
    <p:sldId id="516" r:id="rId2"/>
    <p:sldId id="404" r:id="rId3"/>
    <p:sldId id="517" r:id="rId4"/>
    <p:sldId id="520" r:id="rId5"/>
    <p:sldId id="521" r:id="rId6"/>
    <p:sldId id="522" r:id="rId7"/>
    <p:sldId id="463" r:id="rId8"/>
    <p:sldId id="464" r:id="rId9"/>
    <p:sldId id="465" r:id="rId10"/>
    <p:sldId id="468" r:id="rId11"/>
    <p:sldId id="469" r:id="rId12"/>
    <p:sldId id="471" r:id="rId13"/>
    <p:sldId id="495" r:id="rId14"/>
    <p:sldId id="496" r:id="rId15"/>
    <p:sldId id="498" r:id="rId16"/>
    <p:sldId id="499" r:id="rId17"/>
    <p:sldId id="500" r:id="rId18"/>
    <p:sldId id="502" r:id="rId19"/>
    <p:sldId id="501" r:id="rId20"/>
    <p:sldId id="497" r:id="rId21"/>
    <p:sldId id="503" r:id="rId22"/>
    <p:sldId id="505" r:id="rId23"/>
    <p:sldId id="506" r:id="rId24"/>
    <p:sldId id="507" r:id="rId25"/>
    <p:sldId id="509" r:id="rId26"/>
    <p:sldId id="510" r:id="rId27"/>
    <p:sldId id="523" r:id="rId28"/>
    <p:sldId id="526" r:id="rId29"/>
    <p:sldId id="524" r:id="rId30"/>
    <p:sldId id="525" r:id="rId3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50B1C"/>
    <a:srgbClr val="47B95D"/>
    <a:srgbClr val="00007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4" autoAdjust="0"/>
    <p:restoredTop sz="98151" autoAdjust="0"/>
  </p:normalViewPr>
  <p:slideViewPr>
    <p:cSldViewPr>
      <p:cViewPr>
        <p:scale>
          <a:sx n="80" d="100"/>
          <a:sy n="80" d="100"/>
        </p:scale>
        <p:origin x="-708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9228" cy="464980"/>
          </a:xfrm>
          <a:prstGeom prst="rect">
            <a:avLst/>
          </a:prstGeom>
        </p:spPr>
        <p:txBody>
          <a:bodyPr vert="horz" lIns="93159" tIns="46579" rIns="93159" bIns="4657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9572" y="1"/>
            <a:ext cx="3039228" cy="464980"/>
          </a:xfrm>
          <a:prstGeom prst="rect">
            <a:avLst/>
          </a:prstGeom>
        </p:spPr>
        <p:txBody>
          <a:bodyPr vert="horz" lIns="93159" tIns="46579" rIns="93159" bIns="46579" rtlCol="0"/>
          <a:lstStyle>
            <a:lvl1pPr algn="r">
              <a:defRPr sz="1200"/>
            </a:lvl1pPr>
          </a:lstStyle>
          <a:p>
            <a:pPr>
              <a:defRPr/>
            </a:pPr>
            <a:fld id="{F166101E-4D16-450A-9124-6C80B89CE265}" type="datetimeFigureOut">
              <a:rPr lang="en-US"/>
              <a:pPr>
                <a:defRPr/>
              </a:pPr>
              <a:t>1/26/2015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3"/>
            <a:ext cx="3039228" cy="464980"/>
          </a:xfrm>
          <a:prstGeom prst="rect">
            <a:avLst/>
          </a:prstGeom>
        </p:spPr>
        <p:txBody>
          <a:bodyPr vert="horz" lIns="93159" tIns="46579" rIns="93159" bIns="4657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9572" y="8829823"/>
            <a:ext cx="3039228" cy="464980"/>
          </a:xfrm>
          <a:prstGeom prst="rect">
            <a:avLst/>
          </a:prstGeom>
        </p:spPr>
        <p:txBody>
          <a:bodyPr vert="horz" lIns="93159" tIns="46579" rIns="93159" bIns="46579" rtlCol="0" anchor="b"/>
          <a:lstStyle>
            <a:lvl1pPr algn="r">
              <a:defRPr sz="1200"/>
            </a:lvl1pPr>
          </a:lstStyle>
          <a:p>
            <a:pPr>
              <a:defRPr/>
            </a:pPr>
            <a:fld id="{980A5993-E5DA-4F4A-90B8-CFB1BCC4E3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9228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79" rIns="93159" bIns="4657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173" y="1"/>
            <a:ext cx="3039228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79" rIns="93159" bIns="465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8" y="4416510"/>
            <a:ext cx="5140106" cy="418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79" rIns="93159" bIns="465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421"/>
            <a:ext cx="3039228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79" rIns="93159" bIns="4657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173" y="8831421"/>
            <a:ext cx="3039228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79" rIns="93159" bIns="465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35A2E8C2-4BC5-4413-B31D-F08D9EB632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972"/>
            <a:fld id="{A8905110-A7A8-48E0-B9E6-CDEA78CCAFE3}" type="slidenum">
              <a:rPr lang="en-US" altLang="en-US" smtClean="0">
                <a:latin typeface="Tahoma" pitchFamily="34" charset="0"/>
              </a:rPr>
              <a:pPr defTabSz="909972"/>
              <a:t>5</a:t>
            </a:fld>
            <a:endParaRPr lang="en-US" altLang="en-US" dirty="0" smtClean="0">
              <a:latin typeface="Tahoma" pitchFamily="34" charset="0"/>
            </a:endParaRPr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4E9EDA-2372-4391-A746-FDD413AF006E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15E462-4CC9-46C6-9BED-3701E5957647}" type="slidenum">
              <a:rPr lang="en-US" altLang="en-US" smtClean="0"/>
              <a:pPr/>
              <a:t>30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 smtClean="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31984 w 4917"/>
                <a:gd name="T3" fmla="*/ 0 h 1000"/>
                <a:gd name="T4" fmla="*/ 35611 w 4917"/>
                <a:gd name="T5" fmla="*/ 3629 h 1000"/>
                <a:gd name="T6" fmla="*/ 31991 w 4917"/>
                <a:gd name="T7" fmla="*/ 7246 h 1000"/>
                <a:gd name="T8" fmla="*/ 0 w 4917"/>
                <a:gd name="T9" fmla="*/ 7246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522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52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90087-C912-4913-8C98-33E90D6151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DE8E3-D9CD-4173-9327-2BA8294513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5FA50-EC57-4FB9-A9A5-9465C5D204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607B7-B1BC-4784-AED2-5367A61269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E308C-B2D6-41CA-9C3D-47DE5F5C21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38ECC-9A30-4F3E-93CE-D4796950FF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53542-4B28-4BA4-AA8A-A87BEECC0F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8863B-8FEC-4394-8C66-7E02EAF1B8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58A6-CECF-4E43-8814-3D9FFD550B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2FD76-B4B8-4717-B409-1FA11BA8EF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EBEDD-8C22-4504-9560-839F63A8A2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b="0" smtClean="0">
                <a:latin typeface="Times New Roman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161 w 7000"/>
                <a:gd name="T3" fmla="*/ 0 h 1000"/>
                <a:gd name="T4" fmla="*/ 174 w 7000"/>
                <a:gd name="T5" fmla="*/ 13 h 1000"/>
                <a:gd name="T6" fmla="*/ 161 w 7000"/>
                <a:gd name="T7" fmla="*/ 25 h 1000"/>
                <a:gd name="T8" fmla="*/ 0 w 7000"/>
                <a:gd name="T9" fmla="*/ 25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642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42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42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 Black" pitchFamily="34" charset="0"/>
              </a:defRPr>
            </a:lvl1pPr>
          </a:lstStyle>
          <a:p>
            <a:pPr>
              <a:defRPr/>
            </a:pPr>
            <a:fld id="{50168F8D-10AE-4BBE-A883-0285C923D3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emf"/><Relationship Id="rId7" Type="http://schemas.openxmlformats.org/officeDocument/2006/relationships/hyperlink" Target="http://www.google.com/url?url=http://mashable.com/category/mahalo/&amp;rct=j&amp;frm=1&amp;q=&amp;esrc=s&amp;sa=U&amp;ei=EWrCVLGND9CwsATN14IQ&amp;ved=0CCAQ9QEwBQ&amp;usg=AFQjCNGPvZzqgouTXcdDG0Gp9UaakB_O-Q" TargetMode="External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hyperlink" Target="http://www.google.com/url?url=http://www.debhathaway.com/tag/thank-you-note/&amp;rct=j&amp;frm=1&amp;q=&amp;esrc=s&amp;sa=U&amp;ei=C23CVIWcAfT7sASuzICgAQ&amp;ved=0CBYQ9QEwAA&amp;usg=AFQjCNG7hVcTAVMK1HsQC1eCBGC0z-UDpQ" TargetMode="External"/><Relationship Id="rId5" Type="http://schemas.openxmlformats.org/officeDocument/2006/relationships/image" Target="../media/image5.emf"/><Relationship Id="rId10" Type="http://schemas.openxmlformats.org/officeDocument/2006/relationships/image" Target="../media/image8.jpeg"/><Relationship Id="rId4" Type="http://schemas.openxmlformats.org/officeDocument/2006/relationships/image" Target="../media/image4.emf"/><Relationship Id="rId9" Type="http://schemas.openxmlformats.org/officeDocument/2006/relationships/hyperlink" Target="http://www.google.com/url?url=http://imgarcade.com/1/japanese-thank-you/&amp;rct=j&amp;frm=1&amp;q=&amp;esrc=s&amp;sa=U&amp;ei=GGzCVLfFFu2xsAS-lYDQAg&amp;ved=0CCIQ9QEwBjgU&amp;usg=AFQjCNEGGpzgMIxVvDlnO6h0667nEyUngQ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" y="1447800"/>
            <a:ext cx="8915400" cy="1609725"/>
          </a:xfrm>
        </p:spPr>
        <p:txBody>
          <a:bodyPr/>
          <a:lstStyle/>
          <a:p>
            <a:pPr algn="ctr"/>
            <a:r>
              <a:rPr lang="en-US" altLang="en-US" sz="4000" b="1" smtClean="0"/>
              <a:t>COMPLIANCE &amp; ENFORCEMENT OF TITLE VI PROGRAM 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0" y="3276600"/>
            <a:ext cx="8915400" cy="3429000"/>
          </a:xfrm>
        </p:spPr>
        <p:txBody>
          <a:bodyPr/>
          <a:lstStyle/>
          <a:p>
            <a:pPr algn="ctr"/>
            <a:r>
              <a:rPr lang="en-US" altLang="en-US" sz="2800" b="1" smtClean="0"/>
              <a:t>2015 HDOT Civil Rights Symposium</a:t>
            </a:r>
          </a:p>
          <a:p>
            <a:pPr algn="ctr"/>
            <a:r>
              <a:rPr lang="en-US" altLang="en-US" sz="2000" b="1" smtClean="0">
                <a:solidFill>
                  <a:srgbClr val="00B050"/>
                </a:solidFill>
              </a:rPr>
              <a:t>Thursday January 29, 2015</a:t>
            </a:r>
          </a:p>
          <a:p>
            <a:pPr algn="ctr"/>
            <a:r>
              <a:rPr lang="en-US" altLang="en-US" sz="1800" b="1" smtClean="0">
                <a:solidFill>
                  <a:srgbClr val="00B050"/>
                </a:solidFill>
              </a:rPr>
              <a:t>Honolulu International Airport Interisland Conference Center</a:t>
            </a:r>
          </a:p>
          <a:p>
            <a:pPr algn="ctr"/>
            <a:endParaRPr lang="en-US" altLang="en-US" sz="1200" smtClean="0">
              <a:solidFill>
                <a:srgbClr val="C00000"/>
              </a:solidFill>
            </a:endParaRPr>
          </a:p>
          <a:p>
            <a:pPr algn="ctr"/>
            <a:r>
              <a:rPr lang="en-US" altLang="en-US" sz="2000" b="1" smtClean="0">
                <a:solidFill>
                  <a:srgbClr val="C00000"/>
                </a:solidFill>
              </a:rPr>
              <a:t>Mohamed Sulaiman Dumbuya</a:t>
            </a:r>
          </a:p>
          <a:p>
            <a:pPr algn="ctr"/>
            <a:r>
              <a:rPr lang="en-US" altLang="en-US" sz="2000" b="1" smtClean="0">
                <a:solidFill>
                  <a:srgbClr val="C00000"/>
                </a:solidFill>
              </a:rPr>
              <a:t>FHWA Resource Center Title VI Specialist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A3317B-D6C3-47EA-9CCB-DE03A76CD76B}" type="slidenum">
              <a:rPr lang="en-US" altLang="en-US" smtClean="0">
                <a:latin typeface="Arial" charset="0"/>
              </a:rPr>
              <a:pPr/>
              <a:t>1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E36478-1D04-4003-990B-CAA1D3961666}" type="slidenum">
              <a:rPr lang="en-US" altLang="en-US" sz="1400" smtClean="0">
                <a:latin typeface="Tahoma" pitchFamily="34" charset="0"/>
              </a:rPr>
              <a:pPr/>
              <a:t>10</a:t>
            </a:fld>
            <a:endParaRPr lang="en-US" altLang="en-US" sz="1400" smtClean="0">
              <a:latin typeface="Tahoma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MULTIDISCIPLINARY PROCESS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Secure Chief Administrative Officer’s (CAO) support and that of discipline lead;</a:t>
            </a:r>
          </a:p>
          <a:p>
            <a:pPr eaLnBrk="1" hangingPunct="1"/>
            <a:r>
              <a:rPr lang="en-US" altLang="en-US" sz="2800" smtClean="0"/>
              <a:t>Create a Team involving every program office including CAO or representative;</a:t>
            </a:r>
          </a:p>
          <a:p>
            <a:pPr lvl="1" eaLnBrk="1" hangingPunct="1"/>
            <a:r>
              <a:rPr lang="en-US" altLang="en-US" sz="2400" smtClean="0"/>
              <a:t>Team meets and establish objective(s);</a:t>
            </a:r>
          </a:p>
          <a:p>
            <a:pPr lvl="1" eaLnBrk="1" hangingPunct="1"/>
            <a:r>
              <a:rPr lang="en-US" altLang="en-US" sz="2400" smtClean="0"/>
              <a:t>Identify issue/area of vulnerability or need;</a:t>
            </a:r>
          </a:p>
          <a:p>
            <a:pPr lvl="1" eaLnBrk="1" hangingPunct="1"/>
            <a:r>
              <a:rPr lang="en-US" altLang="en-US" sz="2400" smtClean="0"/>
              <a:t>Analyze issue;</a:t>
            </a:r>
          </a:p>
          <a:p>
            <a:pPr lvl="1" eaLnBrk="1" hangingPunct="1"/>
            <a:r>
              <a:rPr lang="en-US" altLang="en-US" sz="2400" smtClean="0"/>
              <a:t>Prepare plan of action;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80C96B-E23D-4199-9A3C-CEFED8831BB6}" type="slidenum">
              <a:rPr lang="en-US" altLang="en-US" sz="1400" smtClean="0">
                <a:latin typeface="Tahoma" pitchFamily="34" charset="0"/>
              </a:rPr>
              <a:pPr/>
              <a:t>11</a:t>
            </a:fld>
            <a:endParaRPr lang="en-US" altLang="en-US" sz="1400" smtClean="0">
              <a:latin typeface="Tahoma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 smtClean="0"/>
              <a:t>MULTIDISCIPLINARY PROCESS CONTINUED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303713"/>
          </a:xfrm>
        </p:spPr>
        <p:txBody>
          <a:bodyPr/>
          <a:lstStyle/>
          <a:p>
            <a:pPr lvl="1" eaLnBrk="1" hangingPunct="1"/>
            <a:r>
              <a:rPr lang="en-US" altLang="en-US" sz="2400" smtClean="0"/>
              <a:t>Formulate strategies &amp; implement the plan;</a:t>
            </a:r>
          </a:p>
          <a:p>
            <a:pPr lvl="1" eaLnBrk="1" hangingPunct="1"/>
            <a:r>
              <a:rPr lang="en-US" altLang="en-US" sz="2400" smtClean="0"/>
              <a:t>Establish roles and responsibilities;</a:t>
            </a:r>
          </a:p>
          <a:p>
            <a:pPr lvl="1" eaLnBrk="1" hangingPunct="1"/>
            <a:r>
              <a:rPr lang="en-US" altLang="en-US" sz="2400" smtClean="0"/>
              <a:t>Assess plan from time to time and make adjustments;</a:t>
            </a:r>
          </a:p>
          <a:p>
            <a:pPr lvl="1" eaLnBrk="1" hangingPunct="1"/>
            <a:r>
              <a:rPr lang="en-US" altLang="en-US" sz="2400" smtClean="0"/>
              <a:t>Meet periodically;</a:t>
            </a:r>
          </a:p>
          <a:p>
            <a:pPr lvl="1" eaLnBrk="1" hangingPunct="1"/>
            <a:r>
              <a:rPr lang="en-US" altLang="en-US" sz="2400" smtClean="0"/>
              <a:t>Maintain awareness;</a:t>
            </a:r>
          </a:p>
          <a:p>
            <a:pPr lvl="1" eaLnBrk="1" hangingPunct="1"/>
            <a:r>
              <a:rPr lang="en-US" altLang="en-US" sz="2400" smtClean="0"/>
              <a:t>Evaluate progress/course of action/results.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2137B3-1470-430B-BDD2-5226B0C1633E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534400" cy="1295400"/>
          </a:xfrm>
        </p:spPr>
        <p:txBody>
          <a:bodyPr/>
          <a:lstStyle/>
          <a:p>
            <a:pPr algn="ctr"/>
            <a:r>
              <a:rPr lang="en-US" altLang="en-US" sz="3600" b="1" smtClean="0"/>
              <a:t>ESSENCE OF MULTIDISCIPLINARY APPROACH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05800" cy="4267200"/>
          </a:xfrm>
        </p:spPr>
        <p:txBody>
          <a:bodyPr/>
          <a:lstStyle/>
          <a:p>
            <a:r>
              <a:rPr lang="en-US" altLang="en-US" i="1" smtClean="0"/>
              <a:t>“</a:t>
            </a:r>
            <a:r>
              <a:rPr lang="en-US" altLang="en-US" i="1" smtClean="0">
                <a:solidFill>
                  <a:srgbClr val="00B050"/>
                </a:solidFill>
              </a:rPr>
              <a:t>Great achievements are not born from a single vision but a combination of many distinctive viewpoints. Diversity challenges assumptions, opens minds and unlocks our potential to solve effectively any problem we may face</a:t>
            </a:r>
            <a:r>
              <a:rPr lang="en-US" altLang="en-US" i="1" smtClean="0"/>
              <a:t>.” - Anonymous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b="1" smtClean="0"/>
              <a:t>STRENGTHENING ENFORCEMENT</a:t>
            </a:r>
          </a:p>
        </p:txBody>
      </p:sp>
      <p:sp>
        <p:nvSpPr>
          <p:cNvPr id="93187" name="Subtitle 2"/>
          <p:cNvSpPr>
            <a:spLocks noGrp="1"/>
          </p:cNvSpPr>
          <p:nvPr>
            <p:ph type="subTitle" idx="1"/>
          </p:nvPr>
        </p:nvSpPr>
        <p:spPr>
          <a:xfrm>
            <a:off x="1295400" y="3276600"/>
            <a:ext cx="6781800" cy="1841500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altLang="en-US" smtClean="0"/>
              <a:t>Renewed Interest</a:t>
            </a:r>
          </a:p>
          <a:p>
            <a:pPr marL="457200" indent="-457200">
              <a:buFont typeface="Arial" charset="0"/>
              <a:buChar char="•"/>
            </a:pPr>
            <a:r>
              <a:rPr lang="en-US" altLang="en-US" smtClean="0"/>
              <a:t>Procedures For Effectuating Compliance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65AAB3-A718-42E0-A86A-199AF5EA0C48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534400" cy="914400"/>
          </a:xfrm>
        </p:spPr>
        <p:txBody>
          <a:bodyPr/>
          <a:lstStyle/>
          <a:p>
            <a:pPr algn="ctr"/>
            <a:r>
              <a:rPr lang="en-US" altLang="en-US" b="1" smtClean="0"/>
              <a:t>RENEWED INTEREST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3124200" cy="4114800"/>
          </a:xfrm>
        </p:spPr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DOJ MEMOS</a:t>
            </a:r>
          </a:p>
        </p:txBody>
      </p:sp>
      <p:sp>
        <p:nvSpPr>
          <p:cNvPr id="94212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1447800"/>
            <a:ext cx="4953000" cy="4724400"/>
          </a:xfrm>
        </p:spPr>
        <p:txBody>
          <a:bodyPr/>
          <a:lstStyle/>
          <a:p>
            <a:r>
              <a:rPr lang="en-US" altLang="en-US" sz="2000" smtClean="0"/>
              <a:t>March 4, 2009 Memo to Agency Senior ARRA Officials and Civil Rights Directors for Federally Assisted programs</a:t>
            </a:r>
          </a:p>
          <a:p>
            <a:r>
              <a:rPr lang="en-US" altLang="en-US" sz="2000" smtClean="0"/>
              <a:t>July 10, 2009 Memo to Federal Agency Directors &amp; General Counsels</a:t>
            </a:r>
          </a:p>
          <a:p>
            <a:r>
              <a:rPr lang="en-US" altLang="en-US" sz="2000" smtClean="0"/>
              <a:t>August 19, 2010 Memo to Federal Funding Agency Civil Rights Directors</a:t>
            </a:r>
          </a:p>
          <a:p>
            <a:r>
              <a:rPr lang="en-US" altLang="en-US" sz="2000" smtClean="0"/>
              <a:t>September 8, 2010 Correspondence to DOE’s Assistant Secretary For Civil Rights</a:t>
            </a:r>
          </a:p>
          <a:p>
            <a:r>
              <a:rPr lang="en-US" altLang="en-US" sz="2000" smtClean="0"/>
              <a:t>September 27, 2010 memo to Heads of Departments and Agencies Providing FFA</a:t>
            </a:r>
          </a:p>
          <a:p>
            <a:endParaRPr lang="en-US" altLang="en-US" sz="1800" smtClean="0"/>
          </a:p>
          <a:p>
            <a:endParaRPr lang="en-US" altLang="en-US" sz="1800" smtClean="0"/>
          </a:p>
          <a:p>
            <a:endParaRPr lang="en-US" altLang="en-US" sz="1800" smtClean="0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EDC263-8B58-4AAB-9126-B2C844097E52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7" name="Left Brace 6"/>
          <p:cNvSpPr/>
          <p:nvPr/>
        </p:nvSpPr>
        <p:spPr>
          <a:xfrm>
            <a:off x="3124200" y="1524000"/>
            <a:ext cx="762000" cy="4419600"/>
          </a:xfrm>
          <a:prstGeom prst="leftBrace">
            <a:avLst>
              <a:gd name="adj1" fmla="val 1887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4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  <p:bldP spid="9421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smtClean="0"/>
              <a:t>MARCH 4, 2009 MEMO</a:t>
            </a:r>
          </a:p>
        </p:txBody>
      </p:sp>
      <p:sp>
        <p:nvSpPr>
          <p:cNvPr id="9523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pPr marL="342900" lvl="1" indent="-342900">
              <a:buClr>
                <a:schemeClr val="hlink"/>
              </a:buClr>
              <a:buSzPct val="80000"/>
            </a:pPr>
            <a:r>
              <a:rPr lang="en-US" altLang="en-US" sz="2400" smtClean="0"/>
              <a:t>Issued by Acting Assistant Attorney General, Loretta King to Agency Senior ARRA Officials and Civil Rights Directors for Federally Assisted programs;</a:t>
            </a:r>
          </a:p>
          <a:p>
            <a:pPr marL="342900" lvl="1" indent="-342900">
              <a:buClr>
                <a:schemeClr val="hlink"/>
              </a:buClr>
              <a:buSzPct val="80000"/>
            </a:pPr>
            <a:r>
              <a:rPr lang="en-US" altLang="en-US" sz="2400" smtClean="0"/>
              <a:t>Federal Agencies and recipients and subrecipients of FFA must distribute and </a:t>
            </a:r>
            <a:r>
              <a:rPr lang="en-US" altLang="en-US" sz="2400" b="1" smtClean="0"/>
              <a:t>use ARRA funds in accordance with all nondiscrimination mandates including Title VI;</a:t>
            </a:r>
          </a:p>
          <a:p>
            <a:pPr marL="342900" lvl="1" indent="-342900">
              <a:buClr>
                <a:schemeClr val="hlink"/>
              </a:buClr>
              <a:buSzPct val="80000"/>
            </a:pPr>
            <a:r>
              <a:rPr lang="en-US" altLang="en-US" sz="2400" smtClean="0"/>
              <a:t>A summary of </a:t>
            </a:r>
            <a:r>
              <a:rPr lang="en-US" altLang="en-US" sz="2400" b="1" smtClean="0"/>
              <a:t>civil rights obligations </a:t>
            </a:r>
            <a:r>
              <a:rPr lang="en-US" altLang="en-US" sz="2400" smtClean="0"/>
              <a:t>of Federal agencies providing assistance including recipients and subrecipients of that assistance;  </a:t>
            </a:r>
          </a:p>
          <a:p>
            <a:pPr marL="342900" lvl="1" indent="-342900">
              <a:buClr>
                <a:schemeClr val="hlink"/>
              </a:buClr>
              <a:buSzPct val="80000"/>
            </a:pPr>
            <a:r>
              <a:rPr lang="en-US" altLang="en-US" sz="2400" b="1" smtClean="0"/>
              <a:t>Notice should be posted </a:t>
            </a:r>
            <a:r>
              <a:rPr lang="en-US" altLang="en-US" sz="2400" smtClean="0"/>
              <a:t>on Agency’s website and all relevant websites. </a:t>
            </a:r>
          </a:p>
          <a:p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582E06-E81D-46B8-9E5E-561D4AE05D30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smtClean="0"/>
              <a:t>JULY 10, 2009 MEMO</a:t>
            </a:r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4958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Issued by Acting Assistant Attorney General, Loretta King, to Federal Agency Civil Rights Directors and General Counsels;</a:t>
            </a:r>
          </a:p>
          <a:p>
            <a:pPr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Renewed commitment to strengthening enforcement of Title VI</a:t>
            </a:r>
            <a:r>
              <a:rPr lang="en-US" sz="2400" dirty="0" smtClean="0"/>
              <a:t>; </a:t>
            </a:r>
          </a:p>
          <a:p>
            <a:pPr>
              <a:defRPr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Reminder that certain federal agency documents related to civil rights, including Title VI, must be reviewed and cleared by DOJ</a:t>
            </a:r>
            <a:r>
              <a:rPr lang="en-US" sz="2400" dirty="0" smtClean="0"/>
              <a:t>;</a:t>
            </a:r>
          </a:p>
          <a:p>
            <a:pPr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Examine anew all aspects of its compliance program</a:t>
            </a:r>
            <a:r>
              <a:rPr lang="en-US" sz="2400" dirty="0" smtClean="0"/>
              <a:t>;</a:t>
            </a:r>
          </a:p>
          <a:p>
            <a:pPr>
              <a:defRPr/>
            </a:pPr>
            <a:r>
              <a:rPr lang="en-US" sz="2400" dirty="0" smtClean="0">
                <a:solidFill>
                  <a:srgbClr val="00B050"/>
                </a:solidFill>
              </a:rPr>
              <a:t>Submit to the CRD for litigation Title VI cases.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</a:p>
          <a:p>
            <a:pPr>
              <a:defRPr/>
            </a:pP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C577BC-8896-4256-B3B2-0DB6A770C890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smtClean="0"/>
              <a:t>AUGUST 19, 2010 MEMO</a:t>
            </a:r>
          </a:p>
        </p:txBody>
      </p:sp>
      <p:sp>
        <p:nvSpPr>
          <p:cNvPr id="9728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572000"/>
          </a:xfrm>
        </p:spPr>
        <p:txBody>
          <a:bodyPr/>
          <a:lstStyle/>
          <a:p>
            <a:r>
              <a:rPr lang="en-US" altLang="en-US" sz="2400" smtClean="0"/>
              <a:t>Issued by Assistant Attorney General, Thomas Perez to Federal Agencies Civil Rights Directors;</a:t>
            </a:r>
          </a:p>
          <a:p>
            <a:r>
              <a:rPr lang="en-US" altLang="en-US" sz="2400" smtClean="0"/>
              <a:t>Related to Title VI Coordination and Enforcement;</a:t>
            </a:r>
          </a:p>
          <a:p>
            <a:r>
              <a:rPr lang="en-US" altLang="en-US" sz="2400" smtClean="0"/>
              <a:t>Expressed </a:t>
            </a:r>
            <a:r>
              <a:rPr lang="en-US" altLang="en-US" sz="2400" smtClean="0">
                <a:solidFill>
                  <a:srgbClr val="00B0F0"/>
                </a:solidFill>
              </a:rPr>
              <a:t>commitment to work “to vigorously enforce Title VI to prevent, root out, and address intentional and unintentional discrimination by recipients of taxpayer assistance.”</a:t>
            </a:r>
          </a:p>
          <a:p>
            <a:r>
              <a:rPr lang="en-US" altLang="en-US" sz="2400" smtClean="0">
                <a:solidFill>
                  <a:srgbClr val="C00000"/>
                </a:solidFill>
              </a:rPr>
              <a:t>Restructuring</a:t>
            </a:r>
            <a:r>
              <a:rPr lang="en-US" altLang="en-US" sz="2400" smtClean="0"/>
              <a:t> of the former Coordination and Review Section (now </a:t>
            </a:r>
            <a:r>
              <a:rPr lang="en-US" altLang="en-US" sz="2400" smtClean="0">
                <a:solidFill>
                  <a:srgbClr val="00B050"/>
                </a:solidFill>
              </a:rPr>
              <a:t>Federal Compliance and Coordination Section (FCS)) </a:t>
            </a:r>
            <a:r>
              <a:rPr lang="en-US" altLang="en-US" sz="2400" smtClean="0"/>
              <a:t>to increase its capacity to assist federal agencies in Civil Rights enforcement work.</a:t>
            </a:r>
          </a:p>
          <a:p>
            <a:endParaRPr lang="en-US" altLang="en-US" sz="240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1AF2A5-4523-4C22-9CAC-2C7DFBA813B8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smtClean="0"/>
              <a:t>SEPTEMBER 8, 2010 LETTER</a:t>
            </a:r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724400"/>
          </a:xfrm>
        </p:spPr>
        <p:txBody>
          <a:bodyPr/>
          <a:lstStyle/>
          <a:p>
            <a:r>
              <a:rPr lang="en-US" altLang="en-US" sz="2400" smtClean="0"/>
              <a:t>Issued by Assistant Attorney General, Tom Perez to DOE Assistant Secretary for Civil Rights, Russlynn Ali;</a:t>
            </a:r>
          </a:p>
          <a:p>
            <a:r>
              <a:rPr lang="en-US" altLang="en-US" sz="2400" smtClean="0"/>
              <a:t>About Title VI coverage of Religiously Identified Groups</a:t>
            </a:r>
          </a:p>
          <a:p>
            <a:r>
              <a:rPr lang="en-US" altLang="en-US" sz="2400" smtClean="0"/>
              <a:t>Title VI does not prohibit discrimination on the basis of religion; however, </a:t>
            </a:r>
            <a:r>
              <a:rPr lang="en-US" altLang="en-US" sz="2400" smtClean="0">
                <a:solidFill>
                  <a:srgbClr val="00B0F0"/>
                </a:solidFill>
              </a:rPr>
              <a:t>discrimination of members of religious groups violates Title VI when discrimination is based on group’s actual or perceived shared ancestry or ethnic attributes rather than its members’ religious practice;</a:t>
            </a:r>
          </a:p>
          <a:p>
            <a:r>
              <a:rPr lang="en-US" altLang="en-US" sz="2400" smtClean="0"/>
              <a:t>That </a:t>
            </a:r>
            <a:r>
              <a:rPr lang="en-US" altLang="en-US" sz="2400" smtClean="0">
                <a:solidFill>
                  <a:srgbClr val="C00000"/>
                </a:solidFill>
              </a:rPr>
              <a:t>Title VI also prohibits discrimination against an individual based on actual or perceived citizenship or residency in a country whose residents share a dominant religion or distinct religious identity. 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F5072A-A3DF-48D7-B033-171D23F26267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smtClean="0"/>
              <a:t>SEPTEMBER 27, 2010 MEMO</a:t>
            </a:r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724400"/>
          </a:xfrm>
        </p:spPr>
        <p:txBody>
          <a:bodyPr/>
          <a:lstStyle/>
          <a:p>
            <a:r>
              <a:rPr lang="en-US" altLang="en-US" sz="2800" smtClean="0"/>
              <a:t>Issued by Attorney General, Eric Holder, to heads of Executive Departments and Agencies providing federal financial assistance;</a:t>
            </a:r>
          </a:p>
          <a:p>
            <a:r>
              <a:rPr lang="en-US" altLang="en-US" sz="2800" smtClean="0">
                <a:solidFill>
                  <a:srgbClr val="C00000"/>
                </a:solidFill>
              </a:rPr>
              <a:t>Encouraging agencies to take all necessary steps to ensure that ARRA funds are spent in a manner that exclude or otherwise discriminate against any individual pursuant to Title VI and other nondiscrimination laws</a:t>
            </a:r>
            <a:r>
              <a:rPr lang="en-US" altLang="en-US" sz="2800" smtClean="0"/>
              <a:t>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688288-18EF-4707-A76A-50E8F7DBCBC5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smtClean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53400" cy="4343400"/>
          </a:xfrm>
        </p:spPr>
        <p:txBody>
          <a:bodyPr/>
          <a:lstStyle/>
          <a:p>
            <a:pPr>
              <a:defRPr/>
            </a:pPr>
            <a:r>
              <a:rPr lang="en-US" altLang="en-US" sz="2800" b="1" dirty="0" smtClean="0">
                <a:solidFill>
                  <a:srgbClr val="FFC000"/>
                </a:solidFill>
              </a:rPr>
              <a:t>Review</a:t>
            </a:r>
            <a:r>
              <a:rPr lang="en-US" altLang="en-US" sz="2800" dirty="0" smtClean="0">
                <a:solidFill>
                  <a:srgbClr val="FFC000"/>
                </a:solidFill>
              </a:rPr>
              <a:t> What Constitute Compliance and Enforcement of FHWA’s Title VI Program</a:t>
            </a:r>
          </a:p>
          <a:p>
            <a:pPr>
              <a:defRPr/>
            </a:pPr>
            <a:r>
              <a:rPr lang="en-US" altLang="en-US" sz="2800" b="1" dirty="0" smtClean="0">
                <a:solidFill>
                  <a:srgbClr val="00B0F0"/>
                </a:solidFill>
              </a:rPr>
              <a:t>Discuss</a:t>
            </a:r>
            <a:r>
              <a:rPr lang="en-US" altLang="en-US" sz="2800" dirty="0" smtClean="0">
                <a:solidFill>
                  <a:srgbClr val="00B0F0"/>
                </a:solidFill>
              </a:rPr>
              <a:t> An Effective Approach to Implementing the Title VI Program</a:t>
            </a:r>
          </a:p>
          <a:p>
            <a:pPr>
              <a:defRPr/>
            </a:pPr>
            <a:r>
              <a:rPr lang="en-US" altLang="en-US" sz="2800" b="1" dirty="0" smtClean="0">
                <a:solidFill>
                  <a:srgbClr val="00B050"/>
                </a:solidFill>
              </a:rPr>
              <a:t>Identify</a:t>
            </a:r>
            <a:r>
              <a:rPr lang="en-US" altLang="en-US" sz="2800" dirty="0" smtClean="0"/>
              <a:t> Procedures to Effect Compliance</a:t>
            </a:r>
          </a:p>
          <a:p>
            <a:pPr>
              <a:defRPr/>
            </a:pPr>
            <a:r>
              <a:rPr lang="en-US" altLang="en-US" sz="2800" b="1" dirty="0" smtClean="0">
                <a:solidFill>
                  <a:srgbClr val="F50B1C"/>
                </a:solidFill>
              </a:rPr>
              <a:t>Recognize</a:t>
            </a:r>
            <a:r>
              <a:rPr lang="en-US" altLang="en-US" sz="2800" dirty="0" smtClean="0"/>
              <a:t> Efforts to Strengthen and Sustain Sound Implementation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altLang="en-US" sz="2000" dirty="0" smtClean="0"/>
          </a:p>
          <a:p>
            <a:pPr>
              <a:defRPr/>
            </a:pPr>
            <a:endParaRPr lang="en-US" altLang="en-US" sz="2000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B223C8-B0CF-4CF0-AE09-B479D568778B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262937" cy="914400"/>
          </a:xfrm>
        </p:spPr>
        <p:txBody>
          <a:bodyPr/>
          <a:lstStyle/>
          <a:p>
            <a:pPr algn="ctr"/>
            <a:r>
              <a:rPr lang="en-US" altLang="en-US" sz="3200" b="1" smtClean="0"/>
              <a:t>FHWA ASSOCIATE ADMINISTRATOR FOR CIVIL RIGHTS MEMO</a:t>
            </a:r>
          </a:p>
        </p:txBody>
      </p:sp>
      <p:sp>
        <p:nvSpPr>
          <p:cNvPr id="10035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68450"/>
            <a:ext cx="3581400" cy="4419600"/>
          </a:xfrm>
        </p:spPr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z="2400" b="1" smtClean="0"/>
              <a:t>Emphasis on Title VI Program Oversight</a:t>
            </a:r>
          </a:p>
        </p:txBody>
      </p:sp>
      <p:sp>
        <p:nvSpPr>
          <p:cNvPr id="100356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447800"/>
            <a:ext cx="4191000" cy="45720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Issued on May 27, 2010 Memo to DAs &amp; DFSs</a:t>
            </a:r>
          </a:p>
          <a:p>
            <a:pPr>
              <a:defRPr/>
            </a:pPr>
            <a:r>
              <a:rPr lang="en-US" sz="2400" dirty="0" smtClean="0"/>
              <a:t>Emphasized the critical importance of</a:t>
            </a:r>
          </a:p>
          <a:p>
            <a:pPr lvl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STAs complying with all nondiscrimination laws and regulations, </a:t>
            </a:r>
            <a:r>
              <a:rPr lang="en-US" dirty="0" smtClean="0"/>
              <a:t>and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C00000"/>
                </a:solidFill>
              </a:rPr>
              <a:t>[Division Offices] oversight and enforcement responsibilities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7269CB-12FF-4D67-9FA8-BD4B8C656279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6" name="Left Brace 5"/>
          <p:cNvSpPr/>
          <p:nvPr/>
        </p:nvSpPr>
        <p:spPr>
          <a:xfrm>
            <a:off x="4038600" y="1568450"/>
            <a:ext cx="533400" cy="4222750"/>
          </a:xfrm>
          <a:prstGeom prst="leftBrace">
            <a:avLst>
              <a:gd name="adj1" fmla="val 1887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0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0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0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0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0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0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0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0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0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  <p:bldP spid="10035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b="1" smtClean="0"/>
              <a:t>PROCEDURES FOR EFFECTING COMPLIANCE</a:t>
            </a:r>
          </a:p>
        </p:txBody>
      </p:sp>
      <p:sp>
        <p:nvSpPr>
          <p:cNvPr id="101379" name="Subtitle 2"/>
          <p:cNvSpPr>
            <a:spLocks noGrp="1"/>
          </p:cNvSpPr>
          <p:nvPr>
            <p:ph type="subTitle" idx="1"/>
          </p:nvPr>
        </p:nvSpPr>
        <p:spPr>
          <a:xfrm>
            <a:off x="1066800" y="3657600"/>
            <a:ext cx="6629400" cy="1460500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altLang="en-US" smtClean="0"/>
              <a:t>Actions to Effect Compliance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64E654-FCFF-4B62-AF84-FE996BAB629E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b="1" smtClean="0"/>
              <a:t>ACTIONS IN THE EVENT OF NONCOMPLIANCE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Actions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447800"/>
            <a:ext cx="4800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Found in noncompliance</a:t>
            </a:r>
            <a:r>
              <a:rPr lang="en-US" sz="2000" dirty="0" smtClean="0"/>
              <a:t>;</a:t>
            </a:r>
          </a:p>
          <a:p>
            <a:pPr eaLnBrk="1" hangingPunct="1">
              <a:defRPr/>
            </a:pPr>
            <a:r>
              <a:rPr lang="en-US" sz="2000" b="1" dirty="0" smtClean="0">
                <a:solidFill>
                  <a:srgbClr val="00B050"/>
                </a:solidFill>
              </a:rPr>
              <a:t>Voluntary or Informal Compliance Sought First</a:t>
            </a:r>
          </a:p>
          <a:p>
            <a:pPr eaLnBrk="1" hangingPunct="1"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Suspension</a:t>
            </a:r>
            <a:r>
              <a:rPr lang="en-US" sz="2000" dirty="0" smtClean="0">
                <a:solidFill>
                  <a:srgbClr val="C00000"/>
                </a:solidFill>
              </a:rPr>
              <a:t> or </a:t>
            </a:r>
            <a:r>
              <a:rPr lang="en-US" sz="2000" b="1" dirty="0" smtClean="0">
                <a:solidFill>
                  <a:srgbClr val="C00000"/>
                </a:solidFill>
              </a:rPr>
              <a:t>termination</a:t>
            </a:r>
            <a:r>
              <a:rPr lang="en-US" sz="2000" dirty="0" smtClean="0">
                <a:solidFill>
                  <a:srgbClr val="C00000"/>
                </a:solidFill>
              </a:rPr>
              <a:t> of Federal financial assistance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Refusal to grant or continue federal financial assistance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/>
              <a:t>Any other means authorized by law</a:t>
            </a:r>
          </a:p>
          <a:p>
            <a:pPr lvl="1" eaLnBrk="1" hangingPunct="1">
              <a:defRPr/>
            </a:pPr>
            <a:r>
              <a:rPr lang="en-US" sz="2000" dirty="0" smtClean="0"/>
              <a:t>Refer to DOJ to enforce Federal law, assurance or contractual obligation</a:t>
            </a:r>
          </a:p>
          <a:p>
            <a:pPr lvl="1" eaLnBrk="1" hangingPunct="1">
              <a:defRPr/>
            </a:pPr>
            <a:r>
              <a:rPr lang="en-US" sz="2000" dirty="0" smtClean="0"/>
              <a:t>Utilize applicable proceedings under state or local law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	(</a:t>
            </a:r>
            <a:r>
              <a:rPr lang="en-US" sz="2000" dirty="0" smtClean="0">
                <a:solidFill>
                  <a:srgbClr val="FF0000"/>
                </a:solidFill>
              </a:rPr>
              <a:t>49 CFR 21.13</a:t>
            </a:r>
            <a:r>
              <a:rPr lang="en-US" sz="2000" dirty="0" smtClean="0"/>
              <a:t>)</a:t>
            </a:r>
          </a:p>
          <a:p>
            <a:pPr>
              <a:defRPr/>
            </a:pPr>
            <a:endParaRPr lang="en-US" sz="1800" dirty="0" smtClean="0"/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823ACD-7B5A-4E55-A56B-DABC53803A0E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6" name="Notched Right Arrow 5"/>
          <p:cNvSpPr/>
          <p:nvPr/>
        </p:nvSpPr>
        <p:spPr>
          <a:xfrm flipV="1">
            <a:off x="2819400" y="2057400"/>
            <a:ext cx="598488" cy="2819400"/>
          </a:xfrm>
          <a:prstGeom prst="notchedRightArrow">
            <a:avLst>
              <a:gd name="adj1" fmla="val 50000"/>
              <a:gd name="adj2" fmla="val 403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b="1" smtClean="0"/>
              <a:t>STRATEGIES TO ASSURE NONDISCRIMINATION</a:t>
            </a:r>
          </a:p>
        </p:txBody>
      </p:sp>
      <p:sp>
        <p:nvSpPr>
          <p:cNvPr id="1044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altLang="en-US" smtClean="0"/>
              <a:t>Minimum Considerations</a:t>
            </a:r>
          </a:p>
          <a:p>
            <a:pPr marL="457200" indent="-457200">
              <a:buFont typeface="Arial" charset="0"/>
              <a:buChar char="•"/>
            </a:pPr>
            <a:r>
              <a:rPr lang="en-US" altLang="en-US" smtClean="0"/>
              <a:t>Strategies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670807-91A4-475C-81EB-55999F8FEB5E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smtClean="0"/>
              <a:t>MINIMUM CONSIDERATIONS</a:t>
            </a:r>
          </a:p>
        </p:txBody>
      </p:sp>
      <p:sp>
        <p:nvSpPr>
          <p:cNvPr id="10547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Minimum Considerations</a:t>
            </a:r>
          </a:p>
        </p:txBody>
      </p:sp>
      <p:sp>
        <p:nvSpPr>
          <p:cNvPr id="105476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14800" cy="4419600"/>
          </a:xfrm>
        </p:spPr>
        <p:txBody>
          <a:bodyPr/>
          <a:lstStyle/>
          <a:p>
            <a:pPr eaLnBrk="1" hangingPunct="1"/>
            <a:r>
              <a:rPr lang="en-US" altLang="en-US" smtClean="0"/>
              <a:t>Be proactive!!</a:t>
            </a:r>
          </a:p>
          <a:p>
            <a:pPr eaLnBrk="1" hangingPunct="1"/>
            <a:r>
              <a:rPr lang="en-US" altLang="en-US" smtClean="0"/>
              <a:t>At a minimum:</a:t>
            </a:r>
          </a:p>
          <a:p>
            <a:pPr lvl="1" eaLnBrk="1" hangingPunct="1"/>
            <a:r>
              <a:rPr lang="en-US" altLang="en-US" smtClean="0"/>
              <a:t>Provide training;</a:t>
            </a:r>
          </a:p>
          <a:p>
            <a:pPr lvl="1" eaLnBrk="1" hangingPunct="1"/>
            <a:r>
              <a:rPr lang="en-US" altLang="en-US" smtClean="0"/>
              <a:t>Technical assistance;</a:t>
            </a:r>
          </a:p>
          <a:p>
            <a:pPr lvl="1" eaLnBrk="1" hangingPunct="1"/>
            <a:r>
              <a:rPr lang="en-US" altLang="en-US" smtClean="0"/>
              <a:t>Public education;</a:t>
            </a:r>
          </a:p>
          <a:p>
            <a:pPr lvl="1" eaLnBrk="1" hangingPunct="1"/>
            <a:r>
              <a:rPr lang="en-US" altLang="en-US" smtClean="0"/>
              <a:t>Community Outreach;</a:t>
            </a:r>
          </a:p>
          <a:p>
            <a:pPr lvl="1" eaLnBrk="1" hangingPunct="1"/>
            <a:r>
              <a:rPr lang="en-US" altLang="en-US" smtClean="0"/>
              <a:t>Data collection &amp; analysis</a:t>
            </a:r>
          </a:p>
          <a:p>
            <a:endParaRPr lang="en-US" altLang="en-US" smtClean="0"/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575213-C173-461F-8734-AA657C85E721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  <p:sp>
        <p:nvSpPr>
          <p:cNvPr id="6" name="Notched Right Arrow 5"/>
          <p:cNvSpPr/>
          <p:nvPr/>
        </p:nvSpPr>
        <p:spPr>
          <a:xfrm flipV="1">
            <a:off x="3810000" y="2895600"/>
            <a:ext cx="598488" cy="1295400"/>
          </a:xfrm>
          <a:prstGeom prst="notchedRightArrow">
            <a:avLst>
              <a:gd name="adj1" fmla="val 50000"/>
              <a:gd name="adj2" fmla="val 403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5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5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5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5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5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5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  <p:bldP spid="10547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F65977-9823-4879-817F-30093668861F}" type="slidenum">
              <a:rPr lang="en-US" altLang="en-US" sz="1400" smtClean="0">
                <a:latin typeface="Tahoma" pitchFamily="34" charset="0"/>
              </a:rPr>
              <a:pPr/>
              <a:t>25</a:t>
            </a:fld>
            <a:endParaRPr lang="en-US" altLang="en-US" sz="1400" smtClean="0">
              <a:latin typeface="Tahoma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/>
              <a:t>STRATEGIES</a:t>
            </a:r>
            <a:r>
              <a:rPr lang="en-US" altLang="en-US" smtClean="0"/>
              <a:t> 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01000" cy="4648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Full employment of systematic multidisciplinary approach;</a:t>
            </a:r>
          </a:p>
          <a:p>
            <a:pPr eaLnBrk="1" hangingPunct="1"/>
            <a:r>
              <a:rPr lang="en-US" altLang="en-US" sz="2800" smtClean="0"/>
              <a:t>Frequent Title VI/Nondiscrimination training;</a:t>
            </a:r>
          </a:p>
          <a:p>
            <a:pPr eaLnBrk="1" hangingPunct="1"/>
            <a:r>
              <a:rPr lang="en-US" altLang="en-US" sz="2800" smtClean="0"/>
              <a:t>Regular/periodic TEAM meetings;</a:t>
            </a:r>
          </a:p>
          <a:p>
            <a:pPr eaLnBrk="1" hangingPunct="1"/>
            <a:r>
              <a:rPr lang="en-US" altLang="en-US" sz="2800" smtClean="0"/>
              <a:t>Periodic reviews and evaluations;</a:t>
            </a:r>
          </a:p>
          <a:p>
            <a:pPr eaLnBrk="1" hangingPunct="1"/>
            <a:r>
              <a:rPr lang="en-US" altLang="en-US" sz="2800" smtClean="0"/>
              <a:t>Develop public involvement strategies according to situation at hand;</a:t>
            </a:r>
          </a:p>
          <a:p>
            <a:pPr eaLnBrk="1" hangingPunct="1"/>
            <a:endParaRPr lang="en-US" altLang="en-US" sz="2800" smtClean="0"/>
          </a:p>
          <a:p>
            <a:pPr lvl="1" eaLnBrk="1" hangingPunct="1"/>
            <a:endParaRPr lang="en-US" altLang="en-US" sz="24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3F431A-48E1-46B1-914B-76BC79E7049E}" type="slidenum">
              <a:rPr lang="en-US" altLang="en-US" sz="1400" smtClean="0">
                <a:latin typeface="Tahoma" pitchFamily="34" charset="0"/>
              </a:rPr>
              <a:pPr/>
              <a:t>26</a:t>
            </a:fld>
            <a:endParaRPr lang="en-US" altLang="en-US" sz="1400" smtClean="0">
              <a:latin typeface="Tahoma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/>
              <a:t>STRATEGIES CONTD.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7200" cy="4648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Create an atmosphere of trust and respect;</a:t>
            </a:r>
          </a:p>
          <a:p>
            <a:pPr eaLnBrk="1" hangingPunct="1"/>
            <a:r>
              <a:rPr lang="en-US" altLang="en-US" sz="2800" smtClean="0"/>
              <a:t>Empower the Community by listening, and providing prompt response to inquiries;</a:t>
            </a:r>
          </a:p>
          <a:p>
            <a:pPr eaLnBrk="1" hangingPunct="1"/>
            <a:r>
              <a:rPr lang="en-US" altLang="en-US" sz="2800" smtClean="0"/>
              <a:t>Establish a two-way free and frank line of communication with the public;</a:t>
            </a:r>
          </a:p>
          <a:p>
            <a:pPr eaLnBrk="1" hangingPunct="1"/>
            <a:r>
              <a:rPr lang="en-US" altLang="en-US" sz="2800" smtClean="0"/>
              <a:t>Maintain proper statistical, income and demographic data;</a:t>
            </a:r>
          </a:p>
          <a:p>
            <a:pPr eaLnBrk="1" hangingPunct="1"/>
            <a:r>
              <a:rPr lang="en-US" altLang="en-US" sz="2800" smtClean="0"/>
              <a:t>Document, Document, Document.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610600" cy="762000"/>
          </a:xfrm>
        </p:spPr>
        <p:txBody>
          <a:bodyPr/>
          <a:lstStyle/>
          <a:p>
            <a:pPr algn="ctr"/>
            <a:r>
              <a:rPr lang="en-US" altLang="en-US" sz="3600" b="1" smtClean="0"/>
              <a:t>OTHER EFFORTS TO STRENGTHEN TITLE VI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876800"/>
          </a:xfrm>
        </p:spPr>
        <p:txBody>
          <a:bodyPr/>
          <a:lstStyle/>
          <a:p>
            <a:r>
              <a:rPr lang="en-US" altLang="en-US" sz="2400" smtClean="0"/>
              <a:t>HCR-led Title VI Compliance Reviews</a:t>
            </a:r>
          </a:p>
          <a:p>
            <a:r>
              <a:rPr lang="en-US" altLang="en-US" sz="2400" smtClean="0"/>
              <a:t>The new USDOT Title VI Assurances &amp; Nondiscrimination Provisions (DOT 1050.2A)</a:t>
            </a:r>
          </a:p>
          <a:p>
            <a:r>
              <a:rPr lang="en-US" altLang="en-US" sz="2400" smtClean="0"/>
              <a:t>Updating Regulations and revising guidance documents</a:t>
            </a:r>
          </a:p>
          <a:p>
            <a:r>
              <a:rPr lang="en-US" altLang="en-US" sz="2400" smtClean="0"/>
              <a:t>The Multidisciplinary Approach To Title VI Program Implementation</a:t>
            </a:r>
          </a:p>
          <a:p>
            <a:r>
              <a:rPr lang="en-US" altLang="en-US" sz="2400" smtClean="0"/>
              <a:t>Increase in training, technical assistance, webinars, and the development of e-learning tools to facilitate understanding of requirements and effect effective implementation of Title VI Program</a:t>
            </a:r>
          </a:p>
          <a:p>
            <a:r>
              <a:rPr lang="en-US" altLang="en-US" sz="2400" smtClean="0"/>
              <a:t>Focus on </a:t>
            </a:r>
            <a:r>
              <a:rPr lang="en-US" altLang="en-US" sz="2400" b="1" smtClean="0"/>
              <a:t>tangible results</a:t>
            </a:r>
            <a:r>
              <a:rPr lang="en-US" altLang="en-US" sz="2400" smtClean="0"/>
              <a:t> rather than </a:t>
            </a:r>
            <a:r>
              <a:rPr lang="en-US" altLang="en-US" sz="2400" b="1" smtClean="0">
                <a:solidFill>
                  <a:srgbClr val="FF0000"/>
                </a:solidFill>
              </a:rPr>
              <a:t>mundane process</a:t>
            </a:r>
          </a:p>
          <a:p>
            <a:endParaRPr lang="en-US" altLang="en-US" sz="280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99EF14-CEAD-41C0-93B7-D85EC2BA14FB}" type="slidenum">
              <a:rPr lang="en-US" altLang="en-US" smtClean="0">
                <a:latin typeface="Tahoma" pitchFamily="34" charset="0"/>
              </a:rPr>
              <a:pPr/>
              <a:t>27</a:t>
            </a:fld>
            <a:endParaRPr lang="en-US" altLang="en-US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415337" cy="914400"/>
          </a:xfrm>
        </p:spPr>
        <p:txBody>
          <a:bodyPr/>
          <a:lstStyle/>
          <a:p>
            <a:r>
              <a:rPr lang="en-US" altLang="en-US" sz="3600" b="1" smtClean="0"/>
              <a:t>REVIEW OF 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53400" cy="4343400"/>
          </a:xfrm>
        </p:spPr>
        <p:txBody>
          <a:bodyPr/>
          <a:lstStyle/>
          <a:p>
            <a:r>
              <a:rPr lang="en-US" altLang="en-US" sz="2800" smtClean="0"/>
              <a:t>What Constitute Compliance and Enforcement of FHWA’s Title VI Program</a:t>
            </a:r>
          </a:p>
          <a:p>
            <a:r>
              <a:rPr lang="en-US" altLang="en-US" sz="2800" smtClean="0"/>
              <a:t>Discuss An Effective Approach to Implementing the Title VI Program</a:t>
            </a:r>
          </a:p>
          <a:p>
            <a:r>
              <a:rPr lang="en-US" altLang="en-US" sz="2800" smtClean="0"/>
              <a:t>Identify Procedures to Effect Compliance</a:t>
            </a:r>
          </a:p>
          <a:p>
            <a:r>
              <a:rPr lang="en-US" altLang="en-US" sz="2800" smtClean="0"/>
              <a:t>Recognize Efforts to Strengthen and Sustain Sound Implementation</a:t>
            </a:r>
          </a:p>
          <a:p>
            <a:endParaRPr lang="en-US" altLang="en-US" sz="2000" smtClean="0"/>
          </a:p>
          <a:p>
            <a:endParaRPr lang="en-US" altLang="en-US" sz="200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CE38E8-7B87-4C95-BD6B-869BF0673E9D}" type="slidenum">
              <a:rPr lang="en-US" altLang="en-US" smtClean="0"/>
              <a:pPr/>
              <a:t>28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450137" cy="1046162"/>
          </a:xfrm>
        </p:spPr>
        <p:txBody>
          <a:bodyPr/>
          <a:lstStyle/>
          <a:p>
            <a:pPr algn="ctr"/>
            <a:r>
              <a:rPr lang="en-US" altLang="en-US" b="1" smtClean="0"/>
              <a:t>OPEN FLOOR</a:t>
            </a:r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D10A6A-0CA4-4E30-B11F-16201184BB07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  <p:sp>
        <p:nvSpPr>
          <p:cNvPr id="31748" name="Content Placeholder 3"/>
          <p:cNvSpPr>
            <a:spLocks noGrp="1"/>
          </p:cNvSpPr>
          <p:nvPr>
            <p:ph sz="quarter" idx="1"/>
          </p:nvPr>
        </p:nvSpPr>
        <p:spPr>
          <a:xfrm>
            <a:off x="949325" y="1600200"/>
            <a:ext cx="7661275" cy="4495800"/>
          </a:xfrm>
        </p:spPr>
        <p:txBody>
          <a:bodyPr/>
          <a:lstStyle/>
          <a:p>
            <a:endParaRPr lang="en-US" altLang="en-US" smtClean="0"/>
          </a:p>
          <a:p>
            <a:r>
              <a:rPr lang="en-US" altLang="en-US" sz="4000" smtClean="0"/>
              <a:t>Questions</a:t>
            </a:r>
          </a:p>
          <a:p>
            <a:r>
              <a:rPr lang="en-US" altLang="en-US" sz="4000" smtClean="0"/>
              <a:t>Concerns</a:t>
            </a:r>
          </a:p>
          <a:p>
            <a:r>
              <a:rPr lang="en-US" altLang="en-US" sz="4000" smtClean="0"/>
              <a:t>Comments</a:t>
            </a:r>
          </a:p>
          <a:p>
            <a:r>
              <a:rPr lang="en-US" altLang="en-US" sz="4000" smtClean="0"/>
              <a:t>Suggestions</a:t>
            </a:r>
          </a:p>
        </p:txBody>
      </p:sp>
      <p:pic>
        <p:nvPicPr>
          <p:cNvPr id="317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828800"/>
            <a:ext cx="2935288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4419600"/>
            <a:ext cx="2743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smtClean="0"/>
              <a:t>TITLE VI COMPLIANCE</a:t>
            </a:r>
          </a:p>
        </p:txBody>
      </p:sp>
      <p:sp>
        <p:nvSpPr>
          <p:cNvPr id="10240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14800" cy="4419600"/>
          </a:xfrm>
        </p:spPr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b="1" smtClean="0"/>
              <a:t>COMPLIANCE</a:t>
            </a:r>
          </a:p>
        </p:txBody>
      </p:sp>
      <p:sp>
        <p:nvSpPr>
          <p:cNvPr id="102404" name="Content Placeholder 3"/>
          <p:cNvSpPr>
            <a:spLocks noGrp="1"/>
          </p:cNvSpPr>
          <p:nvPr>
            <p:ph sz="half" idx="2"/>
          </p:nvPr>
        </p:nvSpPr>
        <p:spPr>
          <a:xfrm>
            <a:off x="4056063" y="1752600"/>
            <a:ext cx="4630737" cy="4267200"/>
          </a:xfrm>
        </p:spPr>
        <p:txBody>
          <a:bodyPr/>
          <a:lstStyle/>
          <a:p>
            <a:pPr>
              <a:defRPr/>
            </a:pPr>
            <a:r>
              <a:rPr lang="en-US" altLang="en-US" sz="2400" dirty="0" smtClean="0"/>
              <a:t>Compliance with Title VI is a </a:t>
            </a:r>
            <a:r>
              <a:rPr lang="en-US" altLang="en-US" sz="2400" b="1" dirty="0" smtClean="0">
                <a:solidFill>
                  <a:srgbClr val="FFC000"/>
                </a:solidFill>
              </a:rPr>
              <a:t>satisfactory condition </a:t>
            </a:r>
            <a:r>
              <a:rPr lang="en-US" altLang="en-US" sz="2400" dirty="0" smtClean="0"/>
              <a:t>when a </a:t>
            </a:r>
            <a:r>
              <a:rPr lang="en-US" altLang="en-US" sz="2400" dirty="0" smtClean="0">
                <a:solidFill>
                  <a:schemeClr val="accent2">
                    <a:lumMod val="50000"/>
                  </a:schemeClr>
                </a:solidFill>
              </a:rPr>
              <a:t>recipient [or </a:t>
            </a:r>
            <a:r>
              <a:rPr lang="en-US" alt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subrecipient</a:t>
            </a:r>
            <a:r>
              <a:rPr lang="en-US" altLang="en-US" sz="2400" dirty="0" smtClean="0">
                <a:solidFill>
                  <a:schemeClr val="accent2">
                    <a:lumMod val="50000"/>
                  </a:schemeClr>
                </a:solidFill>
              </a:rPr>
              <a:t>] </a:t>
            </a:r>
            <a:r>
              <a:rPr lang="en-US" altLang="en-US" sz="2400" dirty="0" smtClean="0"/>
              <a:t>has </a:t>
            </a:r>
            <a:r>
              <a:rPr lang="en-US" altLang="en-US" sz="2400" u="sng" dirty="0" smtClean="0"/>
              <a:t>effectively implemented all of the Title VI requirements or can demonstrate that every good faith effort toward achieving this end </a:t>
            </a:r>
            <a:r>
              <a:rPr lang="en-US" altLang="en-US" sz="2400" dirty="0" smtClean="0"/>
              <a:t>has been made (</a:t>
            </a:r>
            <a:r>
              <a:rPr lang="en-US" altLang="en-US" sz="2400" dirty="0" smtClean="0">
                <a:solidFill>
                  <a:srgbClr val="FF0000"/>
                </a:solidFill>
              </a:rPr>
              <a:t>23 CFR 200.5(d)</a:t>
            </a:r>
            <a:r>
              <a:rPr lang="en-US" altLang="en-US" sz="2400" dirty="0" smtClean="0"/>
              <a:t>). 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3A9654-4AB1-4231-8615-53E8A6E2AB15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6" name="Notched Right Arrow 5"/>
          <p:cNvSpPr/>
          <p:nvPr/>
        </p:nvSpPr>
        <p:spPr>
          <a:xfrm flipV="1">
            <a:off x="3352800" y="2819400"/>
            <a:ext cx="598488" cy="1128713"/>
          </a:xfrm>
          <a:prstGeom prst="notchedRightArrow">
            <a:avLst>
              <a:gd name="adj1" fmla="val 50000"/>
              <a:gd name="adj2" fmla="val 45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  <p:bldP spid="10240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467600" cy="1066800"/>
          </a:xfrm>
        </p:spPr>
        <p:txBody>
          <a:bodyPr/>
          <a:lstStyle/>
          <a:p>
            <a:pPr algn="ctr"/>
            <a:r>
              <a:rPr lang="en-US" altLang="en-US" sz="6000" b="1" smtClean="0"/>
              <a:t>THE END</a:t>
            </a:r>
          </a:p>
        </p:txBody>
      </p:sp>
      <p:sp>
        <p:nvSpPr>
          <p:cNvPr id="3277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F82D05-F199-4E65-AACB-EA01BF665D14}" type="slidenum">
              <a:rPr lang="en-US" altLang="en-US" smtClean="0"/>
              <a:pPr/>
              <a:t>30</a:t>
            </a:fld>
            <a:endParaRPr lang="en-US" altLang="en-US" smtClean="0"/>
          </a:p>
        </p:txBody>
      </p:sp>
      <p:pic>
        <p:nvPicPr>
          <p:cNvPr id="32772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8500" y="4972050"/>
            <a:ext cx="1590675" cy="990600"/>
          </a:xfrm>
        </p:spPr>
      </p:pic>
      <p:pic>
        <p:nvPicPr>
          <p:cNvPr id="3277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176588"/>
            <a:ext cx="19605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30800" y="4827588"/>
            <a:ext cx="2895600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525" y="4857750"/>
            <a:ext cx="19510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Picture 13" descr="https://encrypted-tbn0.gstatic.com/images?q=tbn:ANd9GcS_I5tuqMyRmNJzdLtudbSHtP3_nYFFp-6q1DF1qPWv3E2mt77xYGiO2lc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95600" y="1390650"/>
            <a:ext cx="28956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7" name="Picture 17" descr="https://encrypted-tbn3.gstatic.com/images?q=tbn:ANd9GcSGcyarj00w5Sm7dehn776z4UYkAXcRauxL4Pnx_LCpri1bFcBbSIUk1r755A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5150" y="1447800"/>
            <a:ext cx="1990725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8" name="Picture 19" descr="https://encrypted-tbn0.gstatic.com/images?q=tbn:ANd9GcSlZHCPfRThu4RJ_hYwEMUfjMLYtCD52GfJP3I9MpaswaPIkm1TIqfmf8A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578600" y="1498600"/>
            <a:ext cx="1931988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9" name="Rectangle 5"/>
          <p:cNvSpPr>
            <a:spLocks noChangeArrowheads="1"/>
          </p:cNvSpPr>
          <p:nvPr/>
        </p:nvSpPr>
        <p:spPr bwMode="auto">
          <a:xfrm>
            <a:off x="3114675" y="3414713"/>
            <a:ext cx="2905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/>
              <a:t>Mālō / Mālō ‘aupito</a:t>
            </a:r>
          </a:p>
        </p:txBody>
      </p:sp>
      <p:sp>
        <p:nvSpPr>
          <p:cNvPr id="32780" name="Rectangle 9"/>
          <p:cNvSpPr>
            <a:spLocks noChangeArrowheads="1"/>
          </p:cNvSpPr>
          <p:nvPr/>
        </p:nvSpPr>
        <p:spPr bwMode="auto">
          <a:xfrm>
            <a:off x="6781800" y="3244850"/>
            <a:ext cx="1600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/>
              <a:t>Fa'afetai</a:t>
            </a:r>
          </a:p>
        </p:txBody>
      </p:sp>
      <p:sp>
        <p:nvSpPr>
          <p:cNvPr id="32781" name="Rectangle 10"/>
          <p:cNvSpPr>
            <a:spLocks noChangeArrowheads="1"/>
          </p:cNvSpPr>
          <p:nvPr/>
        </p:nvSpPr>
        <p:spPr bwMode="auto">
          <a:xfrm>
            <a:off x="5791200" y="4198938"/>
            <a:ext cx="220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/>
              <a:t>Agyamanak</a:t>
            </a:r>
          </a:p>
        </p:txBody>
      </p:sp>
      <p:sp>
        <p:nvSpPr>
          <p:cNvPr id="32782" name="Rectangle 11"/>
          <p:cNvSpPr>
            <a:spLocks noChangeArrowheads="1"/>
          </p:cNvSpPr>
          <p:nvPr/>
        </p:nvSpPr>
        <p:spPr bwMode="auto">
          <a:xfrm>
            <a:off x="2590800" y="4198938"/>
            <a:ext cx="129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/>
              <a:t>Xièxiè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smtClean="0"/>
              <a:t>TITLE VI ENFORCEMENT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429000" cy="4419600"/>
          </a:xfrm>
        </p:spPr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b="1" smtClean="0"/>
              <a:t>ENFORCEMENT</a:t>
            </a:r>
          </a:p>
        </p:txBody>
      </p:sp>
      <p:sp>
        <p:nvSpPr>
          <p:cNvPr id="6148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447800"/>
            <a:ext cx="4114800" cy="4572000"/>
          </a:xfrm>
        </p:spPr>
        <p:txBody>
          <a:bodyPr/>
          <a:lstStyle/>
          <a:p>
            <a:endParaRPr lang="en-US" altLang="en-US" sz="2000" smtClean="0"/>
          </a:p>
          <a:p>
            <a:endParaRPr lang="en-US" altLang="en-US" smtClean="0"/>
          </a:p>
          <a:p>
            <a:r>
              <a:rPr lang="en-US" altLang="en-US" smtClean="0"/>
              <a:t>Actions that are undertaken to effect compliance with the Title VI Program requirements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192B67-A152-41D8-BDB4-897E9423589B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6" name="Notched Right Arrow 5"/>
          <p:cNvSpPr/>
          <p:nvPr/>
        </p:nvSpPr>
        <p:spPr>
          <a:xfrm flipV="1">
            <a:off x="3886200" y="3200400"/>
            <a:ext cx="598488" cy="457200"/>
          </a:xfrm>
          <a:prstGeom prst="notchedRightArrow">
            <a:avLst>
              <a:gd name="adj1" fmla="val 50000"/>
              <a:gd name="adj2" fmla="val 45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8F34A9-B558-4571-89EA-79D9C8AAFEEA}" type="slidenum">
              <a:rPr lang="en-US" altLang="en-US" sz="1400" smtClean="0">
                <a:latin typeface="Tahoma" pitchFamily="34" charset="0"/>
              </a:rPr>
              <a:pPr/>
              <a:t>5</a:t>
            </a:fld>
            <a:endParaRPr lang="en-US" altLang="en-US" sz="1400" smtClean="0">
              <a:latin typeface="Tahoma" pitchFamily="34" charset="0"/>
            </a:endParaRPr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534400" cy="1076325"/>
          </a:xfrm>
        </p:spPr>
        <p:txBody>
          <a:bodyPr/>
          <a:lstStyle/>
          <a:p>
            <a:pPr algn="ctr" eaLnBrk="1" hangingPunct="1"/>
            <a:r>
              <a:rPr lang="en-US" altLang="en-US" sz="4000" b="1" smtClean="0"/>
              <a:t>METHODS OF ADMINISTRATION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Federal-aid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recipients and </a:t>
            </a:r>
            <a:r>
              <a:rPr lang="en-US" altLang="en-US" sz="2400" b="1" dirty="0" err="1" smtClean="0">
                <a:solidFill>
                  <a:srgbClr val="FF0000"/>
                </a:solidFill>
              </a:rPr>
              <a:t>subrecipients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 smtClean="0"/>
              <a:t>are required to </a:t>
            </a:r>
            <a:r>
              <a:rPr lang="en-US" altLang="en-US" sz="2400" b="1" dirty="0" smtClean="0"/>
              <a:t>develop procedures and mechanisms</a:t>
            </a:r>
            <a:r>
              <a:rPr lang="en-US" altLang="en-US" sz="2400" dirty="0" smtClean="0"/>
              <a:t> (</a:t>
            </a:r>
            <a:r>
              <a:rPr lang="en-US" altLang="en-US" sz="2400" b="1" dirty="0" smtClean="0">
                <a:solidFill>
                  <a:srgbClr val="00B0F0"/>
                </a:solidFill>
              </a:rPr>
              <a:t>Methods of Administration</a:t>
            </a:r>
            <a:r>
              <a:rPr lang="en-US" altLang="en-US" sz="2400" dirty="0" smtClean="0"/>
              <a:t>) to ensure nondiscrimination in all their programs, activities and services (</a:t>
            </a:r>
            <a:r>
              <a:rPr lang="en-US" altLang="en-US" sz="2400" dirty="0" smtClean="0">
                <a:solidFill>
                  <a:srgbClr val="F50B1C"/>
                </a:solidFill>
              </a:rPr>
              <a:t>49 CFR 21.7(b)(2); DOT 1050.2A #9</a:t>
            </a:r>
            <a:r>
              <a:rPr lang="en-US" altLang="en-US" sz="240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Efforts to assure nondiscrimination must address, but not be limited to: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b="1" dirty="0" smtClean="0">
                <a:solidFill>
                  <a:srgbClr val="00B050"/>
                </a:solidFill>
              </a:rPr>
              <a:t>program's impact</a:t>
            </a:r>
            <a:r>
              <a:rPr lang="en-US" altLang="en-US" sz="2000" dirty="0" smtClean="0">
                <a:solidFill>
                  <a:srgbClr val="00B050"/>
                </a:solidFill>
              </a:rPr>
              <a:t> </a:t>
            </a:r>
            <a:r>
              <a:rPr lang="en-US" altLang="en-US" sz="2000" dirty="0" smtClean="0"/>
              <a:t>upon access, benefits, participation,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treatment, services, contracting opportunities,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training opportunities, investigation of complaints,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allocation of funds, prioritization of projects and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the </a:t>
            </a:r>
            <a:r>
              <a:rPr lang="en-US" altLang="en-US" sz="2000" b="1" dirty="0" smtClean="0">
                <a:solidFill>
                  <a:schemeClr val="accent2">
                    <a:lumMod val="50000"/>
                  </a:schemeClr>
                </a:solidFill>
              </a:rPr>
              <a:t>functions</a:t>
            </a:r>
            <a:r>
              <a:rPr lang="en-US" altLang="en-US" sz="2000" b="1" dirty="0" smtClean="0"/>
              <a:t> </a:t>
            </a:r>
            <a:r>
              <a:rPr lang="en-US" altLang="en-US" sz="2000" dirty="0" smtClean="0"/>
              <a:t>of planning, project development, design, right-of-way acquisition, construction, research etc.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50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0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98" decel="100000" fill="hold"/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98" decel="100000" fill="hold"/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98" decel="100000" fill="hold"/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2" grpId="0"/>
      <p:bldP spid="4505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262937" cy="914400"/>
          </a:xfrm>
        </p:spPr>
        <p:txBody>
          <a:bodyPr/>
          <a:lstStyle/>
          <a:p>
            <a:pPr algn="ctr"/>
            <a:r>
              <a:rPr lang="en-US" altLang="en-US" sz="4000" b="1" smtClean="0">
                <a:solidFill>
                  <a:srgbClr val="FFFFFF"/>
                </a:solidFill>
              </a:rPr>
              <a:t>RECIPIENT REQUIREMENTS</a:t>
            </a:r>
            <a:endParaRPr lang="en-US" altLang="en-US" sz="40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038600" cy="4329113"/>
          </a:xfrm>
        </p:spPr>
        <p:txBody>
          <a:bodyPr/>
          <a:lstStyle/>
          <a:p>
            <a:endParaRPr lang="en-US" altLang="en-US" b="1" smtClean="0"/>
          </a:p>
          <a:p>
            <a:endParaRPr lang="en-US" altLang="en-US" b="1" smtClean="0"/>
          </a:p>
          <a:p>
            <a:endParaRPr lang="en-US" altLang="en-US" b="1" smtClean="0"/>
          </a:p>
          <a:p>
            <a:endParaRPr lang="en-US" altLang="en-US" sz="2000" b="1" smtClean="0"/>
          </a:p>
          <a:p>
            <a:r>
              <a:rPr lang="en-US" altLang="en-US" sz="1800" b="1" smtClean="0"/>
              <a:t>KEY REQUIREMENTS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447800"/>
            <a:ext cx="4800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1600" dirty="0" smtClean="0"/>
              <a:t>Signed 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Assurance</a:t>
            </a:r>
          </a:p>
          <a:p>
            <a:pPr eaLnBrk="1" hangingPunct="1">
              <a:defRPr/>
            </a:pPr>
            <a:r>
              <a:rPr lang="en-US" altLang="en-US" sz="1600" dirty="0" smtClean="0"/>
              <a:t>Adequately Staffed </a:t>
            </a:r>
            <a:r>
              <a:rPr lang="en-US" altLang="en-US" sz="2000" b="1" dirty="0" smtClean="0">
                <a:solidFill>
                  <a:schemeClr val="accent5">
                    <a:lumMod val="50000"/>
                  </a:schemeClr>
                </a:solidFill>
              </a:rPr>
              <a:t>Civil Rights Unit </a:t>
            </a:r>
          </a:p>
          <a:p>
            <a:pPr eaLnBrk="1" hangingPunct="1">
              <a:defRPr/>
            </a:pPr>
            <a:r>
              <a:rPr lang="en-US" altLang="en-US" sz="1600" dirty="0" smtClean="0"/>
              <a:t>Title VI Program </a:t>
            </a:r>
            <a:r>
              <a:rPr lang="en-US" altLang="en-US" sz="1600" b="1" dirty="0" smtClean="0"/>
              <a:t>Coordinator</a:t>
            </a:r>
            <a:r>
              <a:rPr lang="en-US" altLang="en-US" sz="1600" dirty="0" smtClean="0"/>
              <a:t> &amp; Title VI </a:t>
            </a:r>
            <a:r>
              <a:rPr lang="en-US" altLang="en-US" sz="1600" b="1" dirty="0" smtClean="0"/>
              <a:t>Specialist/Manager</a:t>
            </a:r>
          </a:p>
          <a:p>
            <a:pPr eaLnBrk="1" hangingPunct="1">
              <a:defRPr/>
            </a:pPr>
            <a:r>
              <a:rPr lang="en-US" altLang="en-US" sz="2000" b="1" dirty="0" smtClean="0">
                <a:solidFill>
                  <a:srgbClr val="C00000"/>
                </a:solidFill>
              </a:rPr>
              <a:t>Implementation Plan</a:t>
            </a:r>
          </a:p>
          <a:p>
            <a:pPr eaLnBrk="1" hangingPunct="1">
              <a:defRPr/>
            </a:pPr>
            <a:r>
              <a:rPr lang="en-US" altLang="en-US" sz="1600" b="1" dirty="0" smtClean="0"/>
              <a:t>Training Program</a:t>
            </a:r>
          </a:p>
          <a:p>
            <a:pPr eaLnBrk="1" hangingPunct="1">
              <a:defRPr/>
            </a:pPr>
            <a:r>
              <a:rPr lang="en-US" altLang="en-US" sz="1600" b="1" dirty="0" smtClean="0"/>
              <a:t>Develop Procedures</a:t>
            </a:r>
          </a:p>
          <a:p>
            <a:pPr lvl="1" eaLnBrk="1" hangingPunct="1">
              <a:defRPr/>
            </a:pPr>
            <a:r>
              <a:rPr lang="en-US" altLang="en-US" sz="1600" dirty="0" smtClean="0"/>
              <a:t>Complaint investigations, reviews, monitoring, compliance &amp; enforcement</a:t>
            </a:r>
          </a:p>
          <a:p>
            <a:pPr lvl="1" eaLnBrk="1" hangingPunct="1">
              <a:defRPr/>
            </a:pPr>
            <a:r>
              <a:rPr lang="en-US" altLang="en-US" sz="1600" dirty="0" smtClean="0"/>
              <a:t>Deficiency resolution; data collection and analysis; Outreach/Public Involvement</a:t>
            </a:r>
            <a:endParaRPr lang="en-US" altLang="en-US" sz="1600" b="1" dirty="0" smtClean="0"/>
          </a:p>
          <a:p>
            <a:pPr eaLnBrk="1" hangingPunct="1">
              <a:defRPr/>
            </a:pPr>
            <a:r>
              <a:rPr lang="en-US" altLang="en-US" sz="1600" b="1" dirty="0" smtClean="0"/>
              <a:t>Conduct Reviews</a:t>
            </a:r>
          </a:p>
          <a:p>
            <a:pPr lvl="1" eaLnBrk="1" hangingPunct="1">
              <a:defRPr/>
            </a:pPr>
            <a:r>
              <a:rPr lang="en-US" altLang="en-US" sz="1600" dirty="0" smtClean="0"/>
              <a:t>Programs &amp; special emphasis areas</a:t>
            </a:r>
          </a:p>
          <a:p>
            <a:pPr lvl="1" eaLnBrk="1" hangingPunct="1">
              <a:defRPr/>
            </a:pPr>
            <a:r>
              <a:rPr lang="en-US" altLang="en-US" sz="1600" dirty="0" err="1" smtClean="0"/>
              <a:t>Subrecipients</a:t>
            </a:r>
            <a:r>
              <a:rPr lang="en-US" altLang="en-US" sz="1600" dirty="0" smtClean="0"/>
              <a:t> &amp; State program directives</a:t>
            </a:r>
          </a:p>
          <a:p>
            <a:pPr lvl="1" eaLnBrk="1" hangingPunct="1">
              <a:defRPr/>
            </a:pPr>
            <a:r>
              <a:rPr lang="en-US" altLang="en-US" sz="1600" dirty="0" smtClean="0"/>
              <a:t>Pre-award &amp; post-award/grant applications</a:t>
            </a:r>
          </a:p>
          <a:p>
            <a:pPr>
              <a:defRPr/>
            </a:pPr>
            <a:endParaRPr lang="en-US" altLang="en-US" dirty="0" smtClean="0"/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D0F7D8-5953-4A6B-927F-A913033C8F59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7" name="Left Brace 6"/>
          <p:cNvSpPr/>
          <p:nvPr/>
        </p:nvSpPr>
        <p:spPr>
          <a:xfrm>
            <a:off x="3276600" y="1517650"/>
            <a:ext cx="620713" cy="4343400"/>
          </a:xfrm>
          <a:prstGeom prst="leftBrace">
            <a:avLst>
              <a:gd name="adj1" fmla="val 1887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b="1" smtClean="0"/>
              <a:t>THE MULTIDISCIPLINARY APPROACH</a:t>
            </a:r>
          </a:p>
        </p:txBody>
      </p:sp>
      <p:sp>
        <p:nvSpPr>
          <p:cNvPr id="5939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altLang="en-US" smtClean="0"/>
              <a:t>Traditional v. Multidisciplinary </a:t>
            </a:r>
          </a:p>
          <a:p>
            <a:pPr marL="457200" indent="-457200">
              <a:buFont typeface="Arial" charset="0"/>
              <a:buChar char="•"/>
            </a:pPr>
            <a:r>
              <a:rPr lang="en-US" altLang="en-US" smtClean="0"/>
              <a:t>Multidisciplinary Process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2880AB-82B2-44E7-AA09-021A47422A57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339137" cy="914400"/>
          </a:xfrm>
        </p:spPr>
        <p:txBody>
          <a:bodyPr/>
          <a:lstStyle/>
          <a:p>
            <a:pPr algn="ctr"/>
            <a:r>
              <a:rPr lang="en-US" altLang="en-US" b="1" smtClean="0"/>
              <a:t>MEMO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800600"/>
          </a:xfrm>
        </p:spPr>
        <p:txBody>
          <a:bodyPr/>
          <a:lstStyle/>
          <a:p>
            <a:r>
              <a:rPr lang="en-US" altLang="en-US" sz="2800" smtClean="0"/>
              <a:t>Strategies to implement Title VI Program have traditionally focused on achieving compliance through compliance reviews;</a:t>
            </a:r>
          </a:p>
          <a:p>
            <a:r>
              <a:rPr lang="en-US" altLang="en-US" sz="2800" smtClean="0"/>
              <a:t>Compliance approach is less effective in most cases</a:t>
            </a:r>
          </a:p>
          <a:p>
            <a:pPr lvl="1"/>
            <a:r>
              <a:rPr lang="en-US" altLang="en-US" sz="2400" smtClean="0"/>
              <a:t>Limits compliance to areas in noncompliance</a:t>
            </a:r>
          </a:p>
          <a:p>
            <a:pPr lvl="1"/>
            <a:r>
              <a:rPr lang="en-US" altLang="en-US" sz="2400" smtClean="0"/>
              <a:t>Noncompliance discovered too late for remedy</a:t>
            </a:r>
          </a:p>
          <a:p>
            <a:pPr lvl="1"/>
            <a:r>
              <a:rPr lang="en-US" altLang="en-US" sz="2400" smtClean="0"/>
              <a:t>May lead to adversarial situations </a:t>
            </a:r>
          </a:p>
          <a:p>
            <a:r>
              <a:rPr lang="en-US" altLang="en-US" sz="2800" smtClean="0"/>
              <a:t>Multidisciplinary (TEAM) approach goes beyond compliance to include intent of the laws. </a:t>
            </a:r>
          </a:p>
          <a:p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8775E9-2A54-4F77-B68B-0B4619052329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534400" cy="914400"/>
          </a:xfrm>
        </p:spPr>
        <p:txBody>
          <a:bodyPr/>
          <a:lstStyle/>
          <a:p>
            <a:pPr algn="ctr"/>
            <a:r>
              <a:rPr lang="en-US" altLang="en-US" sz="3200" b="1" smtClean="0"/>
              <a:t>TRADITIONAL v. MULTIDSISCIPLINARY APPROACH</a:t>
            </a:r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433DA6-24E0-4DA1-B383-B0CAD83AC461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" y="1447800"/>
          <a:ext cx="8991600" cy="4926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743200"/>
                <a:gridCol w="3429000"/>
              </a:tblGrid>
              <a:tr h="86591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Traditional Approach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Multidisciplinary Approach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Comments</a:t>
                      </a:r>
                      <a:endParaRPr lang="en-US" sz="1800" dirty="0"/>
                    </a:p>
                  </a:txBody>
                  <a:tcPr marT="45708" marB="45708"/>
                </a:tc>
              </a:tr>
              <a:tr h="6400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(After the Fact) Reviews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Preventive and proactive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 variety of disciplines working together</a:t>
                      </a:r>
                      <a:r>
                        <a:rPr lang="en-US" sz="1200" baseline="0" dirty="0" smtClean="0"/>
                        <a:t> to develop a strategic approach to prevent Title VI issues</a:t>
                      </a:r>
                      <a:endParaRPr lang="en-US" sz="1200" dirty="0"/>
                    </a:p>
                  </a:txBody>
                  <a:tcPr marT="45708" marB="45708"/>
                </a:tc>
              </a:tr>
              <a:tr h="6769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Compliance-laden </a:t>
                      </a:r>
                      <a:r>
                        <a:rPr lang="en-US" sz="1400" baseline="0" dirty="0" smtClean="0"/>
                        <a:t>&amp; Rigid</a:t>
                      </a:r>
                    </a:p>
                    <a:p>
                      <a:r>
                        <a:rPr lang="en-US" sz="1000" baseline="0" dirty="0" smtClean="0"/>
                        <a:t>Review &gt; Deficiencies &gt; Recommendations &gt; Response &gt; Follow up</a:t>
                      </a:r>
                      <a:endParaRPr lang="en-US" sz="10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Beyond compliance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Multidisciplinary Approach lends</a:t>
                      </a:r>
                      <a:r>
                        <a:rPr lang="en-US" sz="1200" baseline="0" dirty="0" smtClean="0"/>
                        <a:t> itself to flexibility and opportunity to make adjustments as necessary</a:t>
                      </a:r>
                      <a:endParaRPr lang="en-US" sz="1200" dirty="0"/>
                    </a:p>
                  </a:txBody>
                  <a:tcPr marT="45708" marB="45708"/>
                </a:tc>
              </a:tr>
              <a:tr h="6400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Reactive – To</a:t>
                      </a:r>
                      <a:r>
                        <a:rPr lang="en-US" sz="1400" baseline="0" dirty="0" smtClean="0"/>
                        <a:t> Regulations, etc.</a:t>
                      </a:r>
                      <a:endParaRPr lang="en-US" sz="14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Proactive and holistic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Looks at the program as a whole – strengths</a:t>
                      </a:r>
                      <a:r>
                        <a:rPr lang="en-US" sz="1200" baseline="0" dirty="0" smtClean="0"/>
                        <a:t>, areas to improve; ongoing assessments and adjustments in a team context</a:t>
                      </a:r>
                      <a:endParaRPr lang="en-US" sz="1200" dirty="0"/>
                    </a:p>
                  </a:txBody>
                  <a:tcPr marT="45708" marB="45708"/>
                </a:tc>
              </a:tr>
              <a:tr h="6400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Intra-disciplinary – Single</a:t>
                      </a:r>
                      <a:r>
                        <a:rPr lang="en-US" sz="1600" baseline="0" dirty="0" smtClean="0"/>
                        <a:t> Disciple or Office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[Inter]Multidisciplinary involving</a:t>
                      </a:r>
                      <a:r>
                        <a:rPr lang="en-US" sz="1600" baseline="0" dirty="0" smtClean="0"/>
                        <a:t> diverse disciplines 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Diverse perspective results in</a:t>
                      </a:r>
                      <a:r>
                        <a:rPr lang="en-US" sz="1200" baseline="0" dirty="0" smtClean="0"/>
                        <a:t> sound program better serves the transportation needs of the public</a:t>
                      </a:r>
                      <a:endParaRPr lang="en-US" sz="1200" dirty="0"/>
                    </a:p>
                  </a:txBody>
                  <a:tcPr marT="45708" marB="45708"/>
                </a:tc>
              </a:tr>
              <a:tr h="7314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May</a:t>
                      </a:r>
                      <a:r>
                        <a:rPr lang="en-US" sz="1600" baseline="0" dirty="0" smtClean="0"/>
                        <a:t> not reduce recipient’s vulnerability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Reduces vulnerability</a:t>
                      </a:r>
                      <a:r>
                        <a:rPr lang="en-US" sz="1400" baseline="0" dirty="0" smtClean="0"/>
                        <a:t> by stressing inclusion of all affected by program to greatest extent</a:t>
                      </a:r>
                      <a:endParaRPr lang="en-US" sz="14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If</a:t>
                      </a:r>
                      <a:r>
                        <a:rPr lang="en-US" sz="1200" baseline="0" dirty="0" smtClean="0"/>
                        <a:t> correctly implemented, will demonstrate recipient’s proactive attempt at meeting spirit of the law</a:t>
                      </a:r>
                      <a:endParaRPr lang="en-US" sz="1200" dirty="0"/>
                    </a:p>
                  </a:txBody>
                  <a:tcPr marT="45708" marB="45708"/>
                </a:tc>
              </a:tr>
              <a:tr h="73149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Contributes little of nothing to preventing project delays/disruptions</a:t>
                      </a:r>
                      <a:endParaRPr lang="en-US" sz="14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If properly implemented, may reduce/eliminate delays, disruption or cancellations</a:t>
                      </a:r>
                      <a:endParaRPr lang="en-US" sz="14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MDA most likely to anticipate and address issues before they rise to level of formal action</a:t>
                      </a:r>
                      <a:endParaRPr lang="en-US" sz="1400" dirty="0"/>
                    </a:p>
                  </a:txBody>
                  <a:tcPr marT="45708" marB="4570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4957</TotalTime>
  <Words>1565</Words>
  <Application>Microsoft Office PowerPoint</Application>
  <PresentationFormat>On-screen Show (4:3)</PresentationFormat>
  <Paragraphs>246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Wingdings</vt:lpstr>
      <vt:lpstr>Times New Roman</vt:lpstr>
      <vt:lpstr>Arial Black</vt:lpstr>
      <vt:lpstr>Tahoma</vt:lpstr>
      <vt:lpstr>Radial</vt:lpstr>
      <vt:lpstr>COMPLIANCE &amp; ENFORCEMENT OF TITLE VI PROGRAM </vt:lpstr>
      <vt:lpstr>LEARNING OUTCOMES</vt:lpstr>
      <vt:lpstr>TITLE VI COMPLIANCE</vt:lpstr>
      <vt:lpstr>TITLE VI ENFORCEMENT</vt:lpstr>
      <vt:lpstr>METHODS OF ADMINISTRATION</vt:lpstr>
      <vt:lpstr>RECIPIENT REQUIREMENTS</vt:lpstr>
      <vt:lpstr>THE MULTIDISCIPLINARY APPROACH</vt:lpstr>
      <vt:lpstr>MEMO</vt:lpstr>
      <vt:lpstr>TRADITIONAL v. MULTIDSISCIPLINARY APPROACH</vt:lpstr>
      <vt:lpstr>MULTIDISCIPLINARY PROCESS</vt:lpstr>
      <vt:lpstr>MULTIDISCIPLINARY PROCESS CONTINUED</vt:lpstr>
      <vt:lpstr>ESSENCE OF MULTIDISCIPLINARY APPROACH</vt:lpstr>
      <vt:lpstr>STRENGTHENING ENFORCEMENT</vt:lpstr>
      <vt:lpstr>RENEWED INTEREST</vt:lpstr>
      <vt:lpstr>MARCH 4, 2009 MEMO</vt:lpstr>
      <vt:lpstr>JULY 10, 2009 MEMO</vt:lpstr>
      <vt:lpstr>AUGUST 19, 2010 MEMO</vt:lpstr>
      <vt:lpstr>SEPTEMBER 8, 2010 LETTER</vt:lpstr>
      <vt:lpstr>SEPTEMBER 27, 2010 MEMO</vt:lpstr>
      <vt:lpstr>FHWA ASSOCIATE ADMINISTRATOR FOR CIVIL RIGHTS MEMO</vt:lpstr>
      <vt:lpstr>PROCEDURES FOR EFFECTING COMPLIANCE</vt:lpstr>
      <vt:lpstr>ACTIONS IN THE EVENT OF NONCOMPLIANCE</vt:lpstr>
      <vt:lpstr>STRATEGIES TO ASSURE NONDISCRIMINATION</vt:lpstr>
      <vt:lpstr>MINIMUM CONSIDERATIONS</vt:lpstr>
      <vt:lpstr>STRATEGIES </vt:lpstr>
      <vt:lpstr>STRATEGIES CONTD.</vt:lpstr>
      <vt:lpstr>OTHER EFFORTS TO STRENGTHEN TITLE VI IMPLEMENTATION</vt:lpstr>
      <vt:lpstr>REVIEW OF LEARNING OUTCOMES</vt:lpstr>
      <vt:lpstr>OPEN FLOOR</vt:lpstr>
      <vt:lpstr>THE END</vt:lpstr>
    </vt:vector>
  </TitlesOfParts>
  <Company>Self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Dumbuya, Mohamed (FHWA)</dc:creator>
  <cp:lastModifiedBy>myoung</cp:lastModifiedBy>
  <cp:revision>649</cp:revision>
  <cp:lastPrinted>2013-05-23T20:53:57Z</cp:lastPrinted>
  <dcterms:created xsi:type="dcterms:W3CDTF">2005-12-09T17:41:03Z</dcterms:created>
  <dcterms:modified xsi:type="dcterms:W3CDTF">2015-01-26T18:19:57Z</dcterms:modified>
</cp:coreProperties>
</file>